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olo e sottotitolo">
    <p:spTree>
      <p:nvGrpSpPr>
        <p:cNvPr id="1" name=""/>
        <p:cNvGrpSpPr/>
        <p:nvPr/>
      </p:nvGrpSpPr>
      <p:grpSpPr>
        <a:xfrm>
          <a:off x="0" y="0"/>
          <a:ext cx="0" cy="0"/>
          <a:chOff x="0" y="0"/>
          <a:chExt cx="0" cy="0"/>
        </a:xfrm>
      </p:grpSpPr>
      <p:sp>
        <p:nvSpPr>
          <p:cNvPr id="11" name="Titolo Testo"/>
          <p:cNvSpPr txBox="1"/>
          <p:nvPr>
            <p:ph type="title"/>
          </p:nvPr>
        </p:nvSpPr>
        <p:spPr>
          <a:xfrm>
            <a:off x="1270000" y="1638300"/>
            <a:ext cx="10464800" cy="3302000"/>
          </a:xfrm>
          <a:prstGeom prst="rect">
            <a:avLst/>
          </a:prstGeom>
        </p:spPr>
        <p:txBody>
          <a:bodyPr anchor="b"/>
          <a:lstStyle/>
          <a:p>
            <a:pPr/>
            <a:r>
              <a:t>Titolo Testo</a:t>
            </a:r>
          </a:p>
        </p:txBody>
      </p:sp>
      <p:sp>
        <p:nvSpPr>
          <p:cNvPr id="12" name="Corpo livello uno…"/>
          <p:cNvSpPr txBox="1"/>
          <p:nvPr>
            <p:ph type="body" sz="quarter" idx="1"/>
          </p:nvPr>
        </p:nvSpPr>
        <p:spPr>
          <a:xfrm>
            <a:off x="1270000" y="5029200"/>
            <a:ext cx="10464800" cy="1130300"/>
          </a:xfrm>
          <a:prstGeom prst="rect">
            <a:avLst/>
          </a:prstGeom>
        </p:spPr>
        <p:txBody>
          <a:bodyPr anchor="t"/>
          <a:lstStyle>
            <a:lvl1pPr marL="0" indent="0" algn="ctr">
              <a:buClrTx/>
              <a:buSzTx/>
              <a:buNone/>
              <a:defRPr sz="3700">
                <a:latin typeface="Helvetica Neue"/>
                <a:ea typeface="Helvetica Neue"/>
                <a:cs typeface="Helvetica Neue"/>
                <a:sym typeface="Helvetica Neue"/>
              </a:defRPr>
            </a:lvl1pPr>
            <a:lvl2pPr marL="0" indent="0" algn="ctr">
              <a:buClrTx/>
              <a:buSzTx/>
              <a:buNone/>
              <a:defRPr sz="3700">
                <a:latin typeface="Helvetica Neue"/>
                <a:ea typeface="Helvetica Neue"/>
                <a:cs typeface="Helvetica Neue"/>
                <a:sym typeface="Helvetica Neue"/>
              </a:defRPr>
            </a:lvl2pPr>
            <a:lvl3pPr marL="0" indent="0" algn="ctr">
              <a:buClrTx/>
              <a:buSzTx/>
              <a:buNone/>
              <a:defRPr sz="3700">
                <a:latin typeface="Helvetica Neue"/>
                <a:ea typeface="Helvetica Neue"/>
                <a:cs typeface="Helvetica Neue"/>
                <a:sym typeface="Helvetica Neue"/>
              </a:defRPr>
            </a:lvl3pPr>
            <a:lvl4pPr marL="0" indent="0" algn="ctr">
              <a:buClrTx/>
              <a:buSzTx/>
              <a:buNone/>
              <a:defRPr sz="3700">
                <a:latin typeface="Helvetica Neue"/>
                <a:ea typeface="Helvetica Neue"/>
                <a:cs typeface="Helvetica Neue"/>
                <a:sym typeface="Helvetica Neue"/>
              </a:defRPr>
            </a:lvl4pPr>
            <a:lvl5pPr marL="0" indent="0" algn="ctr">
              <a:buClrTx/>
              <a:buSzTx/>
              <a:buNone/>
              <a:defRPr sz="3700">
                <a:latin typeface="Helvetica Neue"/>
                <a:ea typeface="Helvetica Neue"/>
                <a:cs typeface="Helvetica Neue"/>
                <a:sym typeface="Helvetica Neu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spTree>
      <p:nvGrpSpPr>
        <p:cNvPr id="1" name=""/>
        <p:cNvGrpSpPr/>
        <p:nvPr/>
      </p:nvGrpSpPr>
      <p:grpSpPr>
        <a:xfrm>
          <a:off x="0" y="0"/>
          <a:ext cx="0" cy="0"/>
          <a:chOff x="0" y="0"/>
          <a:chExt cx="0" cy="0"/>
        </a:xfrm>
      </p:grpSpPr>
      <p:sp>
        <p:nvSpPr>
          <p:cNvPr id="93" name="–Giovanni Mela"/>
          <p:cNvSpPr txBox="1"/>
          <p:nvPr>
            <p:ph type="body" sz="quarter" idx="21"/>
          </p:nvPr>
        </p:nvSpPr>
        <p:spPr>
          <a:xfrm>
            <a:off x="1270000" y="6362700"/>
            <a:ext cx="10464800" cy="461366"/>
          </a:xfrm>
          <a:prstGeom prst="rect">
            <a:avLst/>
          </a:prstGeom>
        </p:spPr>
        <p:txBody>
          <a:bodyPr anchor="t">
            <a:spAutoFit/>
          </a:bodyPr>
          <a:lstStyle>
            <a:lvl1pPr marL="0" indent="0" algn="ctr">
              <a:buClrTx/>
              <a:buSzTx/>
              <a:buNone/>
              <a:defRPr i="1" sz="2400">
                <a:latin typeface="Helvetica Neue"/>
                <a:ea typeface="Helvetica Neue"/>
                <a:cs typeface="Helvetica Neue"/>
                <a:sym typeface="Helvetica Neue"/>
              </a:defRPr>
            </a:lvl1pPr>
          </a:lstStyle>
          <a:p>
            <a:pPr/>
            <a:r>
              <a:t>–Giovanni Mela</a:t>
            </a:r>
          </a:p>
        </p:txBody>
      </p:sp>
      <p:sp>
        <p:nvSpPr>
          <p:cNvPr id="94" name="“Inserisci qui una citazione”."/>
          <p:cNvSpPr txBox="1"/>
          <p:nvPr>
            <p:ph type="body" sz="quarter" idx="22"/>
          </p:nvPr>
        </p:nvSpPr>
        <p:spPr>
          <a:xfrm>
            <a:off x="1270000" y="4308686"/>
            <a:ext cx="10464800" cy="609601"/>
          </a:xfrm>
          <a:prstGeom prst="rect">
            <a:avLst/>
          </a:prstGeom>
        </p:spPr>
        <p:txBody>
          <a:bodyPr>
            <a:spAutoFit/>
          </a:bodyPr>
          <a:lstStyle>
            <a:lvl1pPr marL="216050" indent="0" algn="just" defTabSz="450000">
              <a:buClrTx/>
              <a:buSzTx/>
              <a:buNone/>
            </a:lvl1pPr>
          </a:lstStyle>
          <a:p>
            <a:pPr/>
            <a:r>
              <a:t>“Inserisci qui una citazione”. </a:t>
            </a:r>
          </a:p>
        </p:txBody>
      </p:sp>
      <p:sp>
        <p:nvSpPr>
          <p:cNvPr id="9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sb10067705dm-001_2880x2161.jpg"/>
          <p:cNvSpPr/>
          <p:nvPr>
            <p:ph type="pic" idx="21"/>
          </p:nvPr>
        </p:nvSpPr>
        <p:spPr>
          <a:xfrm>
            <a:off x="0" y="-2258"/>
            <a:ext cx="13004800" cy="9758116"/>
          </a:xfrm>
          <a:prstGeom prst="rect">
            <a:avLst/>
          </a:prstGeom>
        </p:spPr>
        <p:txBody>
          <a:bodyPr lIns="91439" tIns="45719" rIns="91439" bIns="45719" anchor="t">
            <a:noAutofit/>
          </a:bodyPr>
          <a:lstStyle/>
          <a:p>
            <a:pPr/>
          </a:p>
        </p:txBody>
      </p:sp>
      <p:sp>
        <p:nvSpPr>
          <p:cNvPr id="10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spTree>
      <p:nvGrpSpPr>
        <p:cNvPr id="1" name=""/>
        <p:cNvGrpSpPr/>
        <p:nvPr/>
      </p:nvGrpSpPr>
      <p:grpSpPr>
        <a:xfrm>
          <a:off x="0" y="0"/>
          <a:ext cx="0" cy="0"/>
          <a:chOff x="0" y="0"/>
          <a:chExt cx="0" cy="0"/>
        </a:xfrm>
      </p:grpSpPr>
      <p:sp>
        <p:nvSpPr>
          <p:cNvPr id="11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Orizzontale">
    <p:spTree>
      <p:nvGrpSpPr>
        <p:cNvPr id="1" name=""/>
        <p:cNvGrpSpPr/>
        <p:nvPr/>
      </p:nvGrpSpPr>
      <p:grpSpPr>
        <a:xfrm>
          <a:off x="0" y="0"/>
          <a:ext cx="0" cy="0"/>
          <a:chOff x="0" y="0"/>
          <a:chExt cx="0" cy="0"/>
        </a:xfrm>
      </p:grpSpPr>
      <p:sp>
        <p:nvSpPr>
          <p:cNvPr id="20" name="sb10067705dm-001_2880x2161.jpg"/>
          <p:cNvSpPr/>
          <p:nvPr>
            <p:ph type="pic" idx="21"/>
          </p:nvPr>
        </p:nvSpPr>
        <p:spPr>
          <a:xfrm>
            <a:off x="1623417" y="-28750"/>
            <a:ext cx="9758016" cy="7321900"/>
          </a:xfrm>
          <a:prstGeom prst="rect">
            <a:avLst/>
          </a:prstGeom>
        </p:spPr>
        <p:txBody>
          <a:bodyPr lIns="91439" tIns="45719" rIns="91439" bIns="45719" anchor="t">
            <a:noAutofit/>
          </a:bodyPr>
          <a:lstStyle/>
          <a:p>
            <a:pPr/>
          </a:p>
        </p:txBody>
      </p:sp>
      <p:sp>
        <p:nvSpPr>
          <p:cNvPr id="21" name="Titolo Testo"/>
          <p:cNvSpPr txBox="1"/>
          <p:nvPr>
            <p:ph type="title"/>
          </p:nvPr>
        </p:nvSpPr>
        <p:spPr>
          <a:xfrm>
            <a:off x="1270000" y="6718300"/>
            <a:ext cx="10464800" cy="1422400"/>
          </a:xfrm>
          <a:prstGeom prst="rect">
            <a:avLst/>
          </a:prstGeom>
        </p:spPr>
        <p:txBody>
          <a:bodyPr/>
          <a:lstStyle/>
          <a:p>
            <a:pPr/>
            <a:r>
              <a:t>Titolo Testo</a:t>
            </a:r>
          </a:p>
        </p:txBody>
      </p:sp>
      <p:sp>
        <p:nvSpPr>
          <p:cNvPr id="22" name="Corpo livello uno…"/>
          <p:cNvSpPr txBox="1"/>
          <p:nvPr>
            <p:ph type="body" sz="quarter" idx="1"/>
          </p:nvPr>
        </p:nvSpPr>
        <p:spPr>
          <a:xfrm>
            <a:off x="1270000" y="8153400"/>
            <a:ext cx="10464800" cy="1130300"/>
          </a:xfrm>
          <a:prstGeom prst="rect">
            <a:avLst/>
          </a:prstGeom>
        </p:spPr>
        <p:txBody>
          <a:bodyPr anchor="t"/>
          <a:lstStyle>
            <a:lvl1pPr marL="0" indent="0" algn="ctr">
              <a:buClrTx/>
              <a:buSzTx/>
              <a:buNone/>
              <a:defRPr sz="3700">
                <a:latin typeface="Helvetica Neue"/>
                <a:ea typeface="Helvetica Neue"/>
                <a:cs typeface="Helvetica Neue"/>
                <a:sym typeface="Helvetica Neue"/>
              </a:defRPr>
            </a:lvl1pPr>
            <a:lvl2pPr marL="0" indent="0" algn="ctr">
              <a:buClrTx/>
              <a:buSzTx/>
              <a:buNone/>
              <a:defRPr sz="3700">
                <a:latin typeface="Helvetica Neue"/>
                <a:ea typeface="Helvetica Neue"/>
                <a:cs typeface="Helvetica Neue"/>
                <a:sym typeface="Helvetica Neue"/>
              </a:defRPr>
            </a:lvl2pPr>
            <a:lvl3pPr marL="0" indent="0" algn="ctr">
              <a:buClrTx/>
              <a:buSzTx/>
              <a:buNone/>
              <a:defRPr sz="3700">
                <a:latin typeface="Helvetica Neue"/>
                <a:ea typeface="Helvetica Neue"/>
                <a:cs typeface="Helvetica Neue"/>
                <a:sym typeface="Helvetica Neue"/>
              </a:defRPr>
            </a:lvl3pPr>
            <a:lvl4pPr marL="0" indent="0" algn="ctr">
              <a:buClrTx/>
              <a:buSzTx/>
              <a:buNone/>
              <a:defRPr sz="3700">
                <a:latin typeface="Helvetica Neue"/>
                <a:ea typeface="Helvetica Neue"/>
                <a:cs typeface="Helvetica Neue"/>
                <a:sym typeface="Helvetica Neue"/>
              </a:defRPr>
            </a:lvl4pPr>
            <a:lvl5pPr marL="0" indent="0" algn="ctr">
              <a:buClrTx/>
              <a:buSzTx/>
              <a:buNone/>
              <a:defRPr sz="3700">
                <a:latin typeface="Helvetica Neue"/>
                <a:ea typeface="Helvetica Neue"/>
                <a:cs typeface="Helvetica Neue"/>
                <a:sym typeface="Helvetica Neu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Centrato">
    <p:spTree>
      <p:nvGrpSpPr>
        <p:cNvPr id="1" name=""/>
        <p:cNvGrpSpPr/>
        <p:nvPr/>
      </p:nvGrpSpPr>
      <p:grpSpPr>
        <a:xfrm>
          <a:off x="0" y="0"/>
          <a:ext cx="0" cy="0"/>
          <a:chOff x="0" y="0"/>
          <a:chExt cx="0" cy="0"/>
        </a:xfrm>
      </p:grpSpPr>
      <p:sp>
        <p:nvSpPr>
          <p:cNvPr id="30" name="Titolo Testo"/>
          <p:cNvSpPr txBox="1"/>
          <p:nvPr>
            <p:ph type="title"/>
          </p:nvPr>
        </p:nvSpPr>
        <p:spPr>
          <a:xfrm>
            <a:off x="1270000" y="3225800"/>
            <a:ext cx="10464800" cy="3302000"/>
          </a:xfrm>
          <a:prstGeom prst="rect">
            <a:avLst/>
          </a:prstGeom>
        </p:spPr>
        <p:txBody>
          <a:bodyPr/>
          <a:lstStyle/>
          <a:p>
            <a:pPr/>
            <a:r>
              <a:t>Titolo Testo</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cale">
    <p:spTree>
      <p:nvGrpSpPr>
        <p:cNvPr id="1" name=""/>
        <p:cNvGrpSpPr/>
        <p:nvPr/>
      </p:nvGrpSpPr>
      <p:grpSpPr>
        <a:xfrm>
          <a:off x="0" y="0"/>
          <a:ext cx="0" cy="0"/>
          <a:chOff x="0" y="0"/>
          <a:chExt cx="0" cy="0"/>
        </a:xfrm>
      </p:grpSpPr>
      <p:sp>
        <p:nvSpPr>
          <p:cNvPr id="38" name="1197913361_2035x1354.jpg"/>
          <p:cNvSpPr/>
          <p:nvPr>
            <p:ph type="pic" idx="21"/>
          </p:nvPr>
        </p:nvSpPr>
        <p:spPr>
          <a:xfrm>
            <a:off x="1651000" y="638919"/>
            <a:ext cx="12349625" cy="8216901"/>
          </a:xfrm>
          <a:prstGeom prst="rect">
            <a:avLst/>
          </a:prstGeom>
        </p:spPr>
        <p:txBody>
          <a:bodyPr lIns="91439" tIns="45719" rIns="91439" bIns="45719" anchor="t">
            <a:noAutofit/>
          </a:bodyPr>
          <a:lstStyle/>
          <a:p>
            <a:pPr/>
          </a:p>
        </p:txBody>
      </p:sp>
      <p:sp>
        <p:nvSpPr>
          <p:cNvPr id="39" name="Titolo Testo"/>
          <p:cNvSpPr txBox="1"/>
          <p:nvPr>
            <p:ph type="title"/>
          </p:nvPr>
        </p:nvSpPr>
        <p:spPr>
          <a:xfrm>
            <a:off x="952500" y="635000"/>
            <a:ext cx="5334000" cy="3987800"/>
          </a:xfrm>
          <a:prstGeom prst="rect">
            <a:avLst/>
          </a:prstGeom>
        </p:spPr>
        <p:txBody>
          <a:bodyPr anchor="b"/>
          <a:lstStyle>
            <a:lvl1pPr>
              <a:defRPr sz="6000"/>
            </a:lvl1pPr>
          </a:lstStyle>
          <a:p>
            <a:pPr/>
            <a:r>
              <a:t>Titolo Testo</a:t>
            </a:r>
          </a:p>
        </p:txBody>
      </p:sp>
      <p:sp>
        <p:nvSpPr>
          <p:cNvPr id="40" name="Corpo livello uno…"/>
          <p:cNvSpPr txBox="1"/>
          <p:nvPr>
            <p:ph type="body" sz="quarter" idx="1"/>
          </p:nvPr>
        </p:nvSpPr>
        <p:spPr>
          <a:xfrm>
            <a:off x="952500" y="4724400"/>
            <a:ext cx="5334000" cy="4114800"/>
          </a:xfrm>
          <a:prstGeom prst="rect">
            <a:avLst/>
          </a:prstGeom>
        </p:spPr>
        <p:txBody>
          <a:bodyPr anchor="t"/>
          <a:lstStyle>
            <a:lvl1pPr marL="0" indent="0" algn="ctr">
              <a:buClrTx/>
              <a:buSzTx/>
              <a:buNone/>
              <a:defRPr sz="3700">
                <a:latin typeface="Helvetica Neue"/>
                <a:ea typeface="Helvetica Neue"/>
                <a:cs typeface="Helvetica Neue"/>
                <a:sym typeface="Helvetica Neue"/>
              </a:defRPr>
            </a:lvl1pPr>
            <a:lvl2pPr marL="0" indent="0" algn="ctr">
              <a:buClrTx/>
              <a:buSzTx/>
              <a:buNone/>
              <a:defRPr sz="3700">
                <a:latin typeface="Helvetica Neue"/>
                <a:ea typeface="Helvetica Neue"/>
                <a:cs typeface="Helvetica Neue"/>
                <a:sym typeface="Helvetica Neue"/>
              </a:defRPr>
            </a:lvl2pPr>
            <a:lvl3pPr marL="0" indent="0" algn="ctr">
              <a:buClrTx/>
              <a:buSzTx/>
              <a:buNone/>
              <a:defRPr sz="3700">
                <a:latin typeface="Helvetica Neue"/>
                <a:ea typeface="Helvetica Neue"/>
                <a:cs typeface="Helvetica Neue"/>
                <a:sym typeface="Helvetica Neue"/>
              </a:defRPr>
            </a:lvl3pPr>
            <a:lvl4pPr marL="0" indent="0" algn="ctr">
              <a:buClrTx/>
              <a:buSzTx/>
              <a:buNone/>
              <a:defRPr sz="3700">
                <a:latin typeface="Helvetica Neue"/>
                <a:ea typeface="Helvetica Neue"/>
                <a:cs typeface="Helvetica Neue"/>
                <a:sym typeface="Helvetica Neue"/>
              </a:defRPr>
            </a:lvl4pPr>
            <a:lvl5pPr marL="0" indent="0" algn="ctr">
              <a:buClrTx/>
              <a:buSzTx/>
              <a:buNone/>
              <a:defRPr sz="3700">
                <a:latin typeface="Helvetica Neue"/>
                <a:ea typeface="Helvetica Neue"/>
                <a:cs typeface="Helvetica Neue"/>
                <a:sym typeface="Helvetica Neu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In alto">
    <p:spTree>
      <p:nvGrpSpPr>
        <p:cNvPr id="1" name=""/>
        <p:cNvGrpSpPr/>
        <p:nvPr/>
      </p:nvGrpSpPr>
      <p:grpSpPr>
        <a:xfrm>
          <a:off x="0" y="0"/>
          <a:ext cx="0" cy="0"/>
          <a:chOff x="0" y="0"/>
          <a:chExt cx="0" cy="0"/>
        </a:xfrm>
      </p:grpSpPr>
      <p:sp>
        <p:nvSpPr>
          <p:cNvPr id="48" name="Titolo Testo"/>
          <p:cNvSpPr txBox="1"/>
          <p:nvPr>
            <p:ph type="title"/>
          </p:nvPr>
        </p:nvSpPr>
        <p:spPr>
          <a:prstGeom prst="rect">
            <a:avLst/>
          </a:prstGeom>
        </p:spPr>
        <p:txBody>
          <a:bodyPr/>
          <a:lstStyle/>
          <a:p>
            <a:pPr/>
            <a:r>
              <a:t>Titolo Testo</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punti elenco">
    <p:spTree>
      <p:nvGrpSpPr>
        <p:cNvPr id="1" name=""/>
        <p:cNvGrpSpPr/>
        <p:nvPr/>
      </p:nvGrpSpPr>
      <p:grpSpPr>
        <a:xfrm>
          <a:off x="0" y="0"/>
          <a:ext cx="0" cy="0"/>
          <a:chOff x="0" y="0"/>
          <a:chExt cx="0" cy="0"/>
        </a:xfrm>
      </p:grpSpPr>
      <p:sp>
        <p:nvSpPr>
          <p:cNvPr id="56" name="Titolo Testo"/>
          <p:cNvSpPr txBox="1"/>
          <p:nvPr>
            <p:ph type="title"/>
          </p:nvPr>
        </p:nvSpPr>
        <p:spPr>
          <a:prstGeom prst="rect">
            <a:avLst/>
          </a:prstGeom>
        </p:spPr>
        <p:txBody>
          <a:bodyPr/>
          <a:lstStyle/>
          <a:p>
            <a:pPr/>
            <a:r>
              <a:t>Titolo Testo</a:t>
            </a:r>
          </a:p>
        </p:txBody>
      </p:sp>
      <p:sp>
        <p:nvSpPr>
          <p:cNvPr id="57" name="Corpo livello uno…"/>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unti elenco e foto">
    <p:spTree>
      <p:nvGrpSpPr>
        <p:cNvPr id="1" name=""/>
        <p:cNvGrpSpPr/>
        <p:nvPr/>
      </p:nvGrpSpPr>
      <p:grpSpPr>
        <a:xfrm>
          <a:off x="0" y="0"/>
          <a:ext cx="0" cy="0"/>
          <a:chOff x="0" y="0"/>
          <a:chExt cx="0" cy="0"/>
        </a:xfrm>
      </p:grpSpPr>
      <p:sp>
        <p:nvSpPr>
          <p:cNvPr id="65" name="108348088_flipped_1647x1098.jpg"/>
          <p:cNvSpPr/>
          <p:nvPr>
            <p:ph type="pic" idx="21"/>
          </p:nvPr>
        </p:nvSpPr>
        <p:spPr>
          <a:xfrm>
            <a:off x="3454400" y="2590800"/>
            <a:ext cx="9429750" cy="6286500"/>
          </a:xfrm>
          <a:prstGeom prst="rect">
            <a:avLst/>
          </a:prstGeom>
        </p:spPr>
        <p:txBody>
          <a:bodyPr lIns="91439" tIns="45719" rIns="91439" bIns="45719" anchor="t">
            <a:noAutofit/>
          </a:bodyPr>
          <a:lstStyle/>
          <a:p>
            <a:pPr/>
          </a:p>
        </p:txBody>
      </p:sp>
      <p:sp>
        <p:nvSpPr>
          <p:cNvPr id="66" name="Titolo Testo"/>
          <p:cNvSpPr txBox="1"/>
          <p:nvPr>
            <p:ph type="title"/>
          </p:nvPr>
        </p:nvSpPr>
        <p:spPr>
          <a:prstGeom prst="rect">
            <a:avLst/>
          </a:prstGeom>
        </p:spPr>
        <p:txBody>
          <a:bodyPr/>
          <a:lstStyle/>
          <a:p>
            <a:pPr/>
            <a:r>
              <a:t>Titolo Testo</a:t>
            </a:r>
          </a:p>
        </p:txBody>
      </p:sp>
      <p:sp>
        <p:nvSpPr>
          <p:cNvPr id="67" name="Corpo livello uno…"/>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atin typeface="Helvetica Neue"/>
                <a:ea typeface="Helvetica Neue"/>
                <a:cs typeface="Helvetica Neue"/>
                <a:sym typeface="Helvetica Neue"/>
              </a:defRPr>
            </a:lvl1pPr>
            <a:lvl2pPr marL="685800" indent="-342900">
              <a:spcBef>
                <a:spcPts val="3200"/>
              </a:spcBef>
              <a:buClrTx/>
              <a:defRPr sz="2800">
                <a:latin typeface="Helvetica Neue"/>
                <a:ea typeface="Helvetica Neue"/>
                <a:cs typeface="Helvetica Neue"/>
                <a:sym typeface="Helvetica Neue"/>
              </a:defRPr>
            </a:lvl2pPr>
            <a:lvl3pPr marL="1028700" indent="-342900">
              <a:spcBef>
                <a:spcPts val="3200"/>
              </a:spcBef>
              <a:buClrTx/>
              <a:defRPr sz="2800">
                <a:latin typeface="Helvetica Neue"/>
                <a:ea typeface="Helvetica Neue"/>
                <a:cs typeface="Helvetica Neue"/>
                <a:sym typeface="Helvetica Neue"/>
              </a:defRPr>
            </a:lvl3pPr>
            <a:lvl4pPr marL="1371600" indent="-342900">
              <a:spcBef>
                <a:spcPts val="3200"/>
              </a:spcBef>
              <a:buClrTx/>
              <a:defRPr sz="2800">
                <a:latin typeface="Helvetica Neue"/>
                <a:ea typeface="Helvetica Neue"/>
                <a:cs typeface="Helvetica Neue"/>
                <a:sym typeface="Helvetica Neue"/>
              </a:defRPr>
            </a:lvl4pPr>
            <a:lvl5pPr marL="1714500" indent="-342900">
              <a:spcBef>
                <a:spcPts val="3200"/>
              </a:spcBef>
              <a:buClrTx/>
              <a:defRPr sz="2800">
                <a:latin typeface="Helvetica Neue"/>
                <a:ea typeface="Helvetica Neue"/>
                <a:cs typeface="Helvetica Neue"/>
                <a:sym typeface="Helvetica Neu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ti elenco">
    <p:spTree>
      <p:nvGrpSpPr>
        <p:cNvPr id="1" name=""/>
        <p:cNvGrpSpPr/>
        <p:nvPr/>
      </p:nvGrpSpPr>
      <p:grpSpPr>
        <a:xfrm>
          <a:off x="0" y="0"/>
          <a:ext cx="0" cy="0"/>
          <a:chOff x="0" y="0"/>
          <a:chExt cx="0" cy="0"/>
        </a:xfrm>
      </p:grpSpPr>
      <p:sp>
        <p:nvSpPr>
          <p:cNvPr id="75" name="Corpo livello uno…"/>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spTree>
      <p:nvGrpSpPr>
        <p:cNvPr id="1" name=""/>
        <p:cNvGrpSpPr/>
        <p:nvPr/>
      </p:nvGrpSpPr>
      <p:grpSpPr>
        <a:xfrm>
          <a:off x="0" y="0"/>
          <a:ext cx="0" cy="0"/>
          <a:chOff x="0" y="0"/>
          <a:chExt cx="0" cy="0"/>
        </a:xfrm>
      </p:grpSpPr>
      <p:sp>
        <p:nvSpPr>
          <p:cNvPr id="83" name="1197913361_2035x1354.jpg"/>
          <p:cNvSpPr/>
          <p:nvPr>
            <p:ph type="pic" sz="quarter" idx="21"/>
          </p:nvPr>
        </p:nvSpPr>
        <p:spPr>
          <a:xfrm>
            <a:off x="6468065" y="4965700"/>
            <a:ext cx="5859869" cy="3898900"/>
          </a:xfrm>
          <a:prstGeom prst="rect">
            <a:avLst/>
          </a:prstGeom>
        </p:spPr>
        <p:txBody>
          <a:bodyPr lIns="91439" tIns="45719" rIns="91439" bIns="45719" anchor="t">
            <a:noAutofit/>
          </a:bodyPr>
          <a:lstStyle/>
          <a:p>
            <a:pPr/>
          </a:p>
        </p:txBody>
      </p:sp>
      <p:sp>
        <p:nvSpPr>
          <p:cNvPr id="84" name="108348088_flipped_1647x1098.jpg"/>
          <p:cNvSpPr/>
          <p:nvPr>
            <p:ph type="pic" sz="quarter" idx="22"/>
          </p:nvPr>
        </p:nvSpPr>
        <p:spPr>
          <a:xfrm>
            <a:off x="6324600" y="635000"/>
            <a:ext cx="5848350" cy="3898900"/>
          </a:xfrm>
          <a:prstGeom prst="rect">
            <a:avLst/>
          </a:prstGeom>
        </p:spPr>
        <p:txBody>
          <a:bodyPr lIns="91439" tIns="45719" rIns="91439" bIns="45719" anchor="t">
            <a:noAutofit/>
          </a:bodyPr>
          <a:lstStyle/>
          <a:p>
            <a:pPr/>
          </a:p>
        </p:txBody>
      </p:sp>
      <p:sp>
        <p:nvSpPr>
          <p:cNvPr id="85" name="sb10067705dm-001_2880x2161.jpg"/>
          <p:cNvSpPr/>
          <p:nvPr>
            <p:ph type="pic" idx="23"/>
          </p:nvPr>
        </p:nvSpPr>
        <p:spPr>
          <a:xfrm>
            <a:off x="-1864362" y="635000"/>
            <a:ext cx="10967724" cy="8229600"/>
          </a:xfrm>
          <a:prstGeom prst="rect">
            <a:avLst/>
          </a:prstGeom>
        </p:spPr>
        <p:txBody>
          <a:bodyPr lIns="91439" tIns="45719" rIns="91439" bIns="45719" anchor="t">
            <a:noAutofit/>
          </a:bodyPr>
          <a:lstStyle/>
          <a:p>
            <a:pPr/>
          </a:p>
        </p:txBody>
      </p:sp>
      <p:sp>
        <p:nvSpPr>
          <p:cNvPr id="8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olo Testo"/>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3" name="Corpo livello uno…"/>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0"/>
        </a:spcBef>
        <a:spcAft>
          <a:spcPts val="0"/>
        </a:spcAft>
        <a:buClr>
          <a:srgbClr val="FFFFFF"/>
        </a:buClr>
        <a:buSzPct val="145000"/>
        <a:buFontTx/>
        <a:buChar char="•"/>
        <a:tabLst/>
        <a:defRPr b="0" baseline="0" cap="none" i="0" spc="0" strike="noStrike" sz="3200" u="none">
          <a:solidFill>
            <a:srgbClr val="FFFFFF"/>
          </a:solidFill>
          <a:uFillTx/>
          <a:latin typeface="Book Antiqua"/>
          <a:ea typeface="Book Antiqua"/>
          <a:cs typeface="Book Antiqua"/>
          <a:sym typeface="Book Antiqua"/>
        </a:defRPr>
      </a:lvl1pPr>
      <a:lvl2pPr marL="889000" marR="0" indent="-444500" algn="l" defTabSz="584200" rtl="0" latinLnBrk="0">
        <a:lnSpc>
          <a:spcPct val="100000"/>
        </a:lnSpc>
        <a:spcBef>
          <a:spcPts val="0"/>
        </a:spcBef>
        <a:spcAft>
          <a:spcPts val="0"/>
        </a:spcAft>
        <a:buClr>
          <a:srgbClr val="FFFFFF"/>
        </a:buClr>
        <a:buSzPct val="145000"/>
        <a:buFontTx/>
        <a:buChar char="•"/>
        <a:tabLst/>
        <a:defRPr b="0" baseline="0" cap="none" i="0" spc="0" strike="noStrike" sz="3200" u="none">
          <a:solidFill>
            <a:srgbClr val="FFFFFF"/>
          </a:solidFill>
          <a:uFillTx/>
          <a:latin typeface="Book Antiqua"/>
          <a:ea typeface="Book Antiqua"/>
          <a:cs typeface="Book Antiqua"/>
          <a:sym typeface="Book Antiqua"/>
        </a:defRPr>
      </a:lvl2pPr>
      <a:lvl3pPr marL="1333500" marR="0" indent="-444500" algn="l" defTabSz="584200" rtl="0" latinLnBrk="0">
        <a:lnSpc>
          <a:spcPct val="100000"/>
        </a:lnSpc>
        <a:spcBef>
          <a:spcPts val="0"/>
        </a:spcBef>
        <a:spcAft>
          <a:spcPts val="0"/>
        </a:spcAft>
        <a:buClr>
          <a:srgbClr val="FFFFFF"/>
        </a:buClr>
        <a:buSzPct val="145000"/>
        <a:buFontTx/>
        <a:buChar char="•"/>
        <a:tabLst/>
        <a:defRPr b="0" baseline="0" cap="none" i="0" spc="0" strike="noStrike" sz="3200" u="none">
          <a:solidFill>
            <a:srgbClr val="FFFFFF"/>
          </a:solidFill>
          <a:uFillTx/>
          <a:latin typeface="Book Antiqua"/>
          <a:ea typeface="Book Antiqua"/>
          <a:cs typeface="Book Antiqua"/>
          <a:sym typeface="Book Antiqua"/>
        </a:defRPr>
      </a:lvl3pPr>
      <a:lvl4pPr marL="1778000" marR="0" indent="-444500" algn="l" defTabSz="584200" rtl="0" latinLnBrk="0">
        <a:lnSpc>
          <a:spcPct val="100000"/>
        </a:lnSpc>
        <a:spcBef>
          <a:spcPts val="0"/>
        </a:spcBef>
        <a:spcAft>
          <a:spcPts val="0"/>
        </a:spcAft>
        <a:buClr>
          <a:srgbClr val="FFFFFF"/>
        </a:buClr>
        <a:buSzPct val="145000"/>
        <a:buFontTx/>
        <a:buChar char="•"/>
        <a:tabLst/>
        <a:defRPr b="0" baseline="0" cap="none" i="0" spc="0" strike="noStrike" sz="3200" u="none">
          <a:solidFill>
            <a:srgbClr val="FFFFFF"/>
          </a:solidFill>
          <a:uFillTx/>
          <a:latin typeface="Book Antiqua"/>
          <a:ea typeface="Book Antiqua"/>
          <a:cs typeface="Book Antiqua"/>
          <a:sym typeface="Book Antiqua"/>
        </a:defRPr>
      </a:lvl4pPr>
      <a:lvl5pPr marL="2222500" marR="0" indent="-444500" algn="l" defTabSz="584200" rtl="0" latinLnBrk="0">
        <a:lnSpc>
          <a:spcPct val="100000"/>
        </a:lnSpc>
        <a:spcBef>
          <a:spcPts val="0"/>
        </a:spcBef>
        <a:spcAft>
          <a:spcPts val="0"/>
        </a:spcAft>
        <a:buClr>
          <a:srgbClr val="FFFFFF"/>
        </a:buClr>
        <a:buSzPct val="145000"/>
        <a:buFontTx/>
        <a:buChar char="•"/>
        <a:tabLst/>
        <a:defRPr b="0" baseline="0" cap="none" i="0" spc="0" strike="noStrike" sz="3200" u="none">
          <a:solidFill>
            <a:srgbClr val="FFFFFF"/>
          </a:solidFill>
          <a:uFillTx/>
          <a:latin typeface="Book Antiqua"/>
          <a:ea typeface="Book Antiqua"/>
          <a:cs typeface="Book Antiqua"/>
          <a:sym typeface="Book Antiqua"/>
        </a:defRPr>
      </a:lvl5pPr>
      <a:lvl6pPr marL="2667000" marR="0" indent="-444500" algn="l" defTabSz="584200" rtl="0" latinLnBrk="0">
        <a:lnSpc>
          <a:spcPct val="100000"/>
        </a:lnSpc>
        <a:spcBef>
          <a:spcPts val="0"/>
        </a:spcBef>
        <a:spcAft>
          <a:spcPts val="0"/>
        </a:spcAft>
        <a:buClr>
          <a:srgbClr val="FFFFFF"/>
        </a:buClr>
        <a:buSzPct val="145000"/>
        <a:buFontTx/>
        <a:buChar char="•"/>
        <a:tabLst/>
        <a:defRPr b="0" baseline="0" cap="none" i="0" spc="0" strike="noStrike" sz="3200" u="none">
          <a:solidFill>
            <a:srgbClr val="FFFFFF"/>
          </a:solidFill>
          <a:uFillTx/>
          <a:latin typeface="Book Antiqua"/>
          <a:ea typeface="Book Antiqua"/>
          <a:cs typeface="Book Antiqua"/>
          <a:sym typeface="Book Antiqua"/>
        </a:defRPr>
      </a:lvl6pPr>
      <a:lvl7pPr marL="3111500" marR="0" indent="-444500" algn="l" defTabSz="584200" rtl="0" latinLnBrk="0">
        <a:lnSpc>
          <a:spcPct val="100000"/>
        </a:lnSpc>
        <a:spcBef>
          <a:spcPts val="0"/>
        </a:spcBef>
        <a:spcAft>
          <a:spcPts val="0"/>
        </a:spcAft>
        <a:buClr>
          <a:srgbClr val="FFFFFF"/>
        </a:buClr>
        <a:buSzPct val="145000"/>
        <a:buFontTx/>
        <a:buChar char="•"/>
        <a:tabLst/>
        <a:defRPr b="0" baseline="0" cap="none" i="0" spc="0" strike="noStrike" sz="3200" u="none">
          <a:solidFill>
            <a:srgbClr val="FFFFFF"/>
          </a:solidFill>
          <a:uFillTx/>
          <a:latin typeface="Book Antiqua"/>
          <a:ea typeface="Book Antiqua"/>
          <a:cs typeface="Book Antiqua"/>
          <a:sym typeface="Book Antiqua"/>
        </a:defRPr>
      </a:lvl7pPr>
      <a:lvl8pPr marL="3556000" marR="0" indent="-444500" algn="l" defTabSz="584200" rtl="0" latinLnBrk="0">
        <a:lnSpc>
          <a:spcPct val="100000"/>
        </a:lnSpc>
        <a:spcBef>
          <a:spcPts val="0"/>
        </a:spcBef>
        <a:spcAft>
          <a:spcPts val="0"/>
        </a:spcAft>
        <a:buClr>
          <a:srgbClr val="FFFFFF"/>
        </a:buClr>
        <a:buSzPct val="145000"/>
        <a:buFontTx/>
        <a:buChar char="•"/>
        <a:tabLst/>
        <a:defRPr b="0" baseline="0" cap="none" i="0" spc="0" strike="noStrike" sz="3200" u="none">
          <a:solidFill>
            <a:srgbClr val="FFFFFF"/>
          </a:solidFill>
          <a:uFillTx/>
          <a:latin typeface="Book Antiqua"/>
          <a:ea typeface="Book Antiqua"/>
          <a:cs typeface="Book Antiqua"/>
          <a:sym typeface="Book Antiqua"/>
        </a:defRPr>
      </a:lvl8pPr>
      <a:lvl9pPr marL="4000500" marR="0" indent="-444500" algn="l" defTabSz="584200" rtl="0" latinLnBrk="0">
        <a:lnSpc>
          <a:spcPct val="100000"/>
        </a:lnSpc>
        <a:spcBef>
          <a:spcPts val="0"/>
        </a:spcBef>
        <a:spcAft>
          <a:spcPts val="0"/>
        </a:spcAft>
        <a:buClr>
          <a:srgbClr val="FFFFFF"/>
        </a:buClr>
        <a:buSzPct val="145000"/>
        <a:buFontTx/>
        <a:buChar char="•"/>
        <a:tabLst/>
        <a:defRPr b="0" baseline="0" cap="none" i="0" spc="0" strike="noStrike" sz="3200" u="none">
          <a:solidFill>
            <a:srgbClr val="FFFFFF"/>
          </a:solidFill>
          <a:uFillTx/>
          <a:latin typeface="Book Antiqua"/>
          <a:ea typeface="Book Antiqua"/>
          <a:cs typeface="Book Antiqua"/>
          <a:sym typeface="Book Antiqu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hyperlink" Target="https://liturgia.chiesadibologna.it/wp-content/uploads/sites/6/2020/02/origini-delleucaristia-I.pdf" TargetMode="External"/><Relationship Id="rId4" Type="http://schemas.openxmlformats.org/officeDocument/2006/relationships/hyperlink" Target="https://liturgia.chiesadibologna.it/wp-content/uploads/sites/6/2020/02/origini-delleucaristia-II.pdf" TargetMode="Externa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19"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120" name="CORSO BASE DI LITURGIA…"/>
          <p:cNvSpPr txBox="1"/>
          <p:nvPr/>
        </p:nvSpPr>
        <p:spPr>
          <a:xfrm>
            <a:off x="1753790" y="2990850"/>
            <a:ext cx="9497220" cy="331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200">
                <a:latin typeface="Book Antiqua"/>
                <a:ea typeface="Book Antiqua"/>
                <a:cs typeface="Book Antiqua"/>
                <a:sym typeface="Book Antiqua"/>
              </a:defRPr>
            </a:pPr>
            <a:r>
              <a:t>CORSO BASE DI LITURGIA</a:t>
            </a:r>
          </a:p>
          <a:p>
            <a:pPr>
              <a:defRPr b="0" sz="8000">
                <a:latin typeface="Book Antiqua"/>
                <a:ea typeface="Book Antiqua"/>
                <a:cs typeface="Book Antiqua"/>
                <a:sym typeface="Book Antiqua"/>
              </a:defRPr>
            </a:pPr>
            <a:r>
              <a:t>I RITI EUCARISTICI</a:t>
            </a:r>
          </a:p>
          <a:p>
            <a:pPr algn="l">
              <a:defRPr b="0" i="1" sz="3200">
                <a:latin typeface="Book Antiqua"/>
                <a:ea typeface="Book Antiqua"/>
                <a:cs typeface="Book Antiqua"/>
                <a:sym typeface="Book Antiqua"/>
              </a:defRPr>
            </a:pPr>
            <a:r>
              <a:t>Storia della liturgia eucaristica: </a:t>
            </a:r>
            <a:br/>
            <a:r>
              <a:t>dal Nuovo Testamento alle soglie del Concilio Vaticano II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53"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154" name="BIRKAT HA-MAZON"/>
          <p:cNvSpPr txBox="1"/>
          <p:nvPr/>
        </p:nvSpPr>
        <p:spPr>
          <a:xfrm>
            <a:off x="20597" y="-30309"/>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sz="3200">
                <a:latin typeface="Book Antiqua"/>
                <a:ea typeface="Book Antiqua"/>
                <a:cs typeface="Book Antiqua"/>
                <a:sym typeface="Book Antiqua"/>
              </a:defRPr>
            </a:lvl1pPr>
          </a:lstStyle>
          <a:p>
            <a:pPr/>
            <a:r>
              <a:t>BIRKAT HA-MAZON</a:t>
            </a:r>
          </a:p>
        </p:txBody>
      </p:sp>
      <p:sp>
        <p:nvSpPr>
          <p:cNvPr id="155" name="Birkat ha-mazon nella ricostruzione di Finkelstein…"/>
          <p:cNvSpPr txBox="1"/>
          <p:nvPr/>
        </p:nvSpPr>
        <p:spPr>
          <a:xfrm>
            <a:off x="229889" y="2387599"/>
            <a:ext cx="12545022" cy="744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0000">
              <a:defRPr sz="2800">
                <a:solidFill>
                  <a:schemeClr val="accent4">
                    <a:hueOff val="468000"/>
                    <a:satOff val="-4761"/>
                    <a:lumOff val="10196"/>
                  </a:schemeClr>
                </a:solidFill>
                <a:latin typeface="Book Antiqua"/>
                <a:ea typeface="Book Antiqua"/>
                <a:cs typeface="Book Antiqua"/>
                <a:sym typeface="Book Antiqua"/>
              </a:defRPr>
            </a:pPr>
            <a:r>
              <a:rPr i="1"/>
              <a:t>Birkat ha-mazon </a:t>
            </a:r>
            <a:r>
              <a:t>nella ricostruzione di Finkelstein</a:t>
            </a:r>
          </a:p>
          <a:p>
            <a:pPr algn="l" defTabSz="450000">
              <a:defRPr b="0" i="1" sz="2800">
                <a:solidFill>
                  <a:schemeClr val="accent4">
                    <a:hueOff val="468000"/>
                    <a:satOff val="-4761"/>
                    <a:lumOff val="10196"/>
                  </a:schemeClr>
                </a:solidFill>
                <a:latin typeface="Book Antiqua"/>
                <a:ea typeface="Book Antiqua"/>
                <a:cs typeface="Book Antiqua"/>
                <a:sym typeface="Book Antiqua"/>
              </a:defRPr>
            </a:pPr>
            <a:r>
              <a:t>1a strofa: Benedetto colui che nutre il mondo intero</a:t>
            </a:r>
          </a:p>
          <a:p>
            <a:pPr marL="216050" algn="l" defTabSz="450000">
              <a:defRPr b="0" sz="2800">
                <a:latin typeface="Book Antiqua"/>
                <a:ea typeface="Book Antiqua"/>
                <a:cs typeface="Book Antiqua"/>
                <a:sym typeface="Book Antiqua"/>
              </a:defRPr>
            </a:pPr>
            <a:r>
              <a:t>Benedetto tu Signore, Dio nostro, re dell’universo, </a:t>
            </a:r>
          </a:p>
          <a:p>
            <a:pPr marL="216050" algn="l" defTabSz="450000">
              <a:defRPr b="0" sz="2800">
                <a:latin typeface="Book Antiqua"/>
                <a:ea typeface="Book Antiqua"/>
                <a:cs typeface="Book Antiqua"/>
                <a:sym typeface="Book Antiqua"/>
              </a:defRPr>
            </a:pPr>
            <a:r>
              <a:t>che nutre l’universo mondo con bontà, benignità e misericordia.</a:t>
            </a:r>
          </a:p>
          <a:p>
            <a:pPr marL="216050" algn="l" defTabSz="450000">
              <a:defRPr b="0" sz="2800">
                <a:latin typeface="Book Antiqua"/>
                <a:ea typeface="Book Antiqua"/>
                <a:cs typeface="Book Antiqua"/>
                <a:sym typeface="Book Antiqua"/>
              </a:defRPr>
            </a:pPr>
            <a:r>
              <a:t>Benedetto tu, Signore, che nutri l’universo.</a:t>
            </a:r>
          </a:p>
          <a:p>
            <a:pPr algn="l" defTabSz="450000">
              <a:defRPr b="0" i="1" sz="2800">
                <a:solidFill>
                  <a:schemeClr val="accent4">
                    <a:hueOff val="468000"/>
                    <a:satOff val="-4761"/>
                    <a:lumOff val="10196"/>
                  </a:schemeClr>
                </a:solidFill>
                <a:latin typeface="Book Antiqua"/>
                <a:ea typeface="Book Antiqua"/>
                <a:cs typeface="Book Antiqua"/>
                <a:sym typeface="Book Antiqua"/>
              </a:defRPr>
            </a:pPr>
            <a:r>
              <a:t>2a strofa: Ringraziamento per il godimento del dono</a:t>
            </a:r>
          </a:p>
          <a:p>
            <a:pPr marL="216050" algn="l" defTabSz="450000">
              <a:defRPr b="0" sz="2800">
                <a:latin typeface="Book Antiqua"/>
                <a:ea typeface="Book Antiqua"/>
                <a:cs typeface="Book Antiqua"/>
                <a:sym typeface="Book Antiqua"/>
              </a:defRPr>
            </a:pPr>
            <a:r>
              <a:t>Ti rendiamo grazie, Signore, Dio nostro, </a:t>
            </a:r>
          </a:p>
          <a:p>
            <a:pPr marL="216050" algn="l" defTabSz="450000">
              <a:defRPr b="0" sz="2800">
                <a:latin typeface="Book Antiqua"/>
                <a:ea typeface="Book Antiqua"/>
                <a:cs typeface="Book Antiqua"/>
                <a:sym typeface="Book Antiqua"/>
              </a:defRPr>
            </a:pPr>
            <a:r>
              <a:t>che ci ha dato in eredità una terra desiderabile affinché mangiamo dei suoi frutti </a:t>
            </a:r>
          </a:p>
          <a:p>
            <a:pPr marL="216050" algn="l" defTabSz="450000">
              <a:defRPr b="0" sz="2800">
                <a:latin typeface="Book Antiqua"/>
                <a:ea typeface="Book Antiqua"/>
                <a:cs typeface="Book Antiqua"/>
                <a:sym typeface="Book Antiqua"/>
              </a:defRPr>
            </a:pPr>
            <a:r>
              <a:t>e ci nutriamo della sua bontà (Cfr. Dt 8,10)</a:t>
            </a:r>
          </a:p>
          <a:p>
            <a:pPr marL="216050" algn="l" defTabSz="450000">
              <a:defRPr b="0" sz="2800">
                <a:latin typeface="Book Antiqua"/>
                <a:ea typeface="Book Antiqua"/>
                <a:cs typeface="Book Antiqua"/>
                <a:sym typeface="Book Antiqua"/>
              </a:defRPr>
            </a:pPr>
            <a:r>
              <a:t>Benedetto tu Signore, Dio nostro per la terra e per il cibo.</a:t>
            </a:r>
          </a:p>
          <a:p>
            <a:pPr algn="l" defTabSz="450000">
              <a:defRPr b="0" i="1" sz="2800">
                <a:solidFill>
                  <a:schemeClr val="accent4">
                    <a:hueOff val="468000"/>
                    <a:satOff val="-4761"/>
                    <a:lumOff val="10196"/>
                  </a:schemeClr>
                </a:solidFill>
                <a:latin typeface="Book Antiqua"/>
                <a:ea typeface="Book Antiqua"/>
                <a:cs typeface="Book Antiqua"/>
                <a:sym typeface="Book Antiqua"/>
              </a:defRPr>
            </a:pPr>
            <a:r>
              <a:t>3a strofa: Invocazione su Gerusalemme</a:t>
            </a:r>
          </a:p>
          <a:p>
            <a:pPr marL="216050" algn="l" defTabSz="450000">
              <a:defRPr b="0" sz="2800">
                <a:latin typeface="Book Antiqua"/>
                <a:ea typeface="Book Antiqua"/>
                <a:cs typeface="Book Antiqua"/>
                <a:sym typeface="Book Antiqua"/>
              </a:defRPr>
            </a:pPr>
            <a:r>
              <a:t>Abbi pietà, Signore Dio nostro, </a:t>
            </a:r>
          </a:p>
          <a:p>
            <a:pPr marL="216050" algn="l" defTabSz="450000">
              <a:defRPr b="0" sz="2800">
                <a:latin typeface="Book Antiqua"/>
                <a:ea typeface="Book Antiqua"/>
                <a:cs typeface="Book Antiqua"/>
                <a:sym typeface="Book Antiqua"/>
              </a:defRPr>
            </a:pPr>
            <a:r>
              <a:t>di Israele tuo popolo e di Gerusalemme tua città </a:t>
            </a:r>
          </a:p>
          <a:p>
            <a:pPr marL="216050" algn="l" defTabSz="450000">
              <a:defRPr b="0" sz="2800">
                <a:latin typeface="Book Antiqua"/>
                <a:ea typeface="Book Antiqua"/>
                <a:cs typeface="Book Antiqua"/>
                <a:sym typeface="Book Antiqua"/>
              </a:defRPr>
            </a:pPr>
            <a:r>
              <a:t>e di Sion sede della tua gloria e del tuo altare e del tuo santuario.</a:t>
            </a:r>
          </a:p>
          <a:p>
            <a:pPr marL="216050" algn="l" defTabSz="450000">
              <a:defRPr b="0" sz="2800">
                <a:latin typeface="Book Antiqua"/>
                <a:ea typeface="Book Antiqua"/>
                <a:cs typeface="Book Antiqua"/>
                <a:sym typeface="Book Antiqua"/>
              </a:defRPr>
            </a:pPr>
            <a:r>
              <a:t>Benedetto tu Signore che edifichi Gerusalemme.</a:t>
            </a:r>
          </a:p>
        </p:txBody>
      </p:sp>
      <p:sp>
        <p:nvSpPr>
          <p:cNvPr id="156" name="QUIDDUSH prima del pasto; BIRKAT dopo il pasto"/>
          <p:cNvSpPr txBox="1"/>
          <p:nvPr/>
        </p:nvSpPr>
        <p:spPr>
          <a:xfrm>
            <a:off x="20597" y="528491"/>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sz="3200">
                <a:latin typeface="Book Antiqua"/>
                <a:ea typeface="Book Antiqua"/>
                <a:cs typeface="Book Antiqua"/>
                <a:sym typeface="Book Antiqua"/>
              </a:defRPr>
            </a:lvl1pPr>
          </a:lstStyle>
          <a:p>
            <a:pPr/>
            <a:r>
              <a:t>QUIDDUSH prima del pasto; BIRKAT dopo il pasto</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58"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159" name="BIRKAT HA-MAZON CRISTIANA"/>
          <p:cNvSpPr txBox="1"/>
          <p:nvPr/>
        </p:nvSpPr>
        <p:spPr>
          <a:xfrm>
            <a:off x="20597" y="-30309"/>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sz="3200">
                <a:latin typeface="Book Antiqua"/>
                <a:ea typeface="Book Antiqua"/>
                <a:cs typeface="Book Antiqua"/>
                <a:sym typeface="Book Antiqua"/>
              </a:defRPr>
            </a:lvl1pPr>
          </a:lstStyle>
          <a:p>
            <a:pPr/>
            <a:r>
              <a:t>BIRKAT HA-MAZON CRISTIANA</a:t>
            </a:r>
          </a:p>
        </p:txBody>
      </p:sp>
      <p:sp>
        <p:nvSpPr>
          <p:cNvPr id="160" name="Qiddùsh…"/>
          <p:cNvSpPr txBox="1"/>
          <p:nvPr/>
        </p:nvSpPr>
        <p:spPr>
          <a:xfrm>
            <a:off x="229889" y="1513205"/>
            <a:ext cx="12545022" cy="81749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0000">
              <a:lnSpc>
                <a:spcPct val="90000"/>
              </a:lnSpc>
              <a:defRPr i="1" sz="3200">
                <a:solidFill>
                  <a:schemeClr val="accent4">
                    <a:hueOff val="468000"/>
                    <a:satOff val="-4761"/>
                    <a:lumOff val="10196"/>
                  </a:schemeClr>
                </a:solidFill>
                <a:latin typeface="Book Antiqua"/>
                <a:ea typeface="Book Antiqua"/>
                <a:cs typeface="Book Antiqua"/>
                <a:sym typeface="Book Antiqua"/>
              </a:defRPr>
            </a:pPr>
            <a:r>
              <a:t>Qiddùsh</a:t>
            </a:r>
          </a:p>
          <a:p>
            <a:pPr marL="216050" algn="just" defTabSz="450000">
              <a:lnSpc>
                <a:spcPct val="90000"/>
              </a:lnSpc>
              <a:defRPr b="0" sz="3200">
                <a:latin typeface="Book Antiqua"/>
                <a:ea typeface="Book Antiqua"/>
                <a:cs typeface="Book Antiqua"/>
                <a:sym typeface="Book Antiqua"/>
              </a:defRPr>
            </a:pPr>
            <a:r>
              <a:rPr baseline="31999"/>
              <a:t>9,1</a:t>
            </a:r>
            <a:r>
              <a:t>Per l’eucaristia, poi, rendete grazie in questo modo</a:t>
            </a:r>
          </a:p>
          <a:p>
            <a:pPr algn="just" defTabSz="450000">
              <a:lnSpc>
                <a:spcPct val="90000"/>
              </a:lnSpc>
              <a:defRPr b="0" i="1" sz="3200">
                <a:solidFill>
                  <a:schemeClr val="accent4">
                    <a:hueOff val="468000"/>
                    <a:satOff val="-4761"/>
                    <a:lumOff val="10196"/>
                  </a:schemeClr>
                </a:solidFill>
                <a:latin typeface="Book Antiqua"/>
                <a:ea typeface="Book Antiqua"/>
                <a:cs typeface="Book Antiqua"/>
                <a:sym typeface="Book Antiqua"/>
              </a:defRPr>
            </a:pPr>
            <a:r>
              <a:t>Benedizione sul calice:</a:t>
            </a:r>
          </a:p>
          <a:p>
            <a:pPr marL="179999" algn="just" defTabSz="450000">
              <a:lnSpc>
                <a:spcPct val="90000"/>
              </a:lnSpc>
              <a:defRPr b="0" sz="3200">
                <a:latin typeface="Book Antiqua"/>
                <a:ea typeface="Book Antiqua"/>
                <a:cs typeface="Book Antiqua"/>
                <a:sym typeface="Book Antiqua"/>
              </a:defRPr>
            </a:pPr>
            <a:r>
              <a:rPr baseline="31999"/>
              <a:t>9,2</a:t>
            </a:r>
            <a:r>
              <a:t>Dapprima sul calice: ti rendiamo grazie, Padre nostro, per la santa vite di David, tuo servo, che ci hai rivelato per mezzo di Gesù tuo servo; a te la gloria nei secoli, Amen.</a:t>
            </a:r>
          </a:p>
          <a:p>
            <a:pPr algn="just" defTabSz="450000">
              <a:lnSpc>
                <a:spcPct val="90000"/>
              </a:lnSpc>
              <a:defRPr b="0" i="1" sz="3200">
                <a:solidFill>
                  <a:schemeClr val="accent4">
                    <a:hueOff val="468000"/>
                    <a:satOff val="-4761"/>
                    <a:lumOff val="10196"/>
                  </a:schemeClr>
                </a:solidFill>
                <a:latin typeface="Book Antiqua"/>
                <a:ea typeface="Book Antiqua"/>
                <a:cs typeface="Book Antiqua"/>
                <a:sym typeface="Book Antiqua"/>
              </a:defRPr>
            </a:pPr>
            <a:r>
              <a:t>Benedizione per il giorno festivo di sabato: assente</a:t>
            </a:r>
          </a:p>
          <a:p>
            <a:pPr algn="just" defTabSz="450000">
              <a:lnSpc>
                <a:spcPct val="90000"/>
              </a:lnSpc>
              <a:defRPr b="0" i="1" sz="3200">
                <a:solidFill>
                  <a:schemeClr val="accent4">
                    <a:hueOff val="468000"/>
                    <a:satOff val="-4761"/>
                    <a:lumOff val="10196"/>
                  </a:schemeClr>
                </a:solidFill>
                <a:latin typeface="Book Antiqua"/>
                <a:ea typeface="Book Antiqua"/>
                <a:cs typeface="Book Antiqua"/>
                <a:sym typeface="Book Antiqua"/>
              </a:defRPr>
            </a:pPr>
            <a:r>
              <a:t>Benedizione sul pane:</a:t>
            </a:r>
          </a:p>
          <a:p>
            <a:pPr marL="179999" algn="just" defTabSz="450000">
              <a:lnSpc>
                <a:spcPct val="90000"/>
              </a:lnSpc>
              <a:defRPr b="0" sz="3200">
                <a:latin typeface="Book Antiqua"/>
                <a:ea typeface="Book Antiqua"/>
                <a:cs typeface="Book Antiqua"/>
                <a:sym typeface="Book Antiqua"/>
              </a:defRPr>
            </a:pPr>
            <a:r>
              <a:rPr baseline="31999"/>
              <a:t>9,3</a:t>
            </a:r>
            <a:r>
              <a:t>Sul [pane] spezzato: ti rendiamo grazie, Padre nostro, per la vita e la conoscenza che tu ci hai rivelato per mezzo di Gesù tuo servo; a te la gloria nei secoli.</a:t>
            </a:r>
          </a:p>
          <a:p>
            <a:pPr marL="179999" algn="just" defTabSz="450000">
              <a:lnSpc>
                <a:spcPct val="90000"/>
              </a:lnSpc>
              <a:defRPr b="0" sz="3200">
                <a:latin typeface="Book Antiqua"/>
                <a:ea typeface="Book Antiqua"/>
                <a:cs typeface="Book Antiqua"/>
                <a:sym typeface="Book Antiqua"/>
              </a:defRPr>
            </a:pPr>
            <a:r>
              <a:rPr baseline="31999"/>
              <a:t>9,4</a:t>
            </a:r>
            <a:r>
              <a:t>Come questo pane spezzato, sparso sulle montagne e riunito è diventato uno, così sia riunita la tua chiesa dalle estremità della terra nel tuo regno.</a:t>
            </a:r>
          </a:p>
          <a:p>
            <a:pPr marL="179999" algn="just" defTabSz="450000">
              <a:lnSpc>
                <a:spcPct val="90000"/>
              </a:lnSpc>
              <a:defRPr b="0" sz="3200">
                <a:latin typeface="Book Antiqua"/>
                <a:ea typeface="Book Antiqua"/>
                <a:cs typeface="Book Antiqua"/>
                <a:sym typeface="Book Antiqua"/>
              </a:defRPr>
            </a:pPr>
            <a:r>
              <a:t>A te la gloria e la potenza nei secoli. Amen.</a:t>
            </a:r>
          </a:p>
          <a:p>
            <a:pPr marL="179999" algn="just" defTabSz="450000">
              <a:lnSpc>
                <a:spcPct val="90000"/>
              </a:lnSpc>
              <a:defRPr b="0" sz="3200">
                <a:latin typeface="Book Antiqua"/>
                <a:ea typeface="Book Antiqua"/>
                <a:cs typeface="Book Antiqua"/>
                <a:sym typeface="Book Antiqua"/>
              </a:defRPr>
            </a:pPr>
            <a:r>
              <a:rPr baseline="31999"/>
              <a:t>9,5</a:t>
            </a:r>
            <a:r>
              <a:t>Nessuno mangi, né beva della vostra eucaristia se non i battezzati nel Nome del Signore; infatti il Signore riguardo a ciò disse: </a:t>
            </a:r>
            <a:r>
              <a:rPr i="1"/>
              <a:t>Non date le cose sante ai cani.</a:t>
            </a:r>
          </a:p>
        </p:txBody>
      </p:sp>
      <p:sp>
        <p:nvSpPr>
          <p:cNvPr id="161" name="DIDAKÈ"/>
          <p:cNvSpPr txBox="1"/>
          <p:nvPr/>
        </p:nvSpPr>
        <p:spPr>
          <a:xfrm>
            <a:off x="20597" y="528491"/>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sz="3200">
                <a:latin typeface="Book Antiqua"/>
                <a:ea typeface="Book Antiqua"/>
                <a:cs typeface="Book Antiqua"/>
                <a:sym typeface="Book Antiqua"/>
              </a:defRPr>
            </a:lvl1pPr>
          </a:lstStyle>
          <a:p>
            <a:pPr/>
            <a:r>
              <a:t>DIDAKÈ</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63"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164" name="BIRKAT HA-MAZON CRISTIANA"/>
          <p:cNvSpPr txBox="1"/>
          <p:nvPr/>
        </p:nvSpPr>
        <p:spPr>
          <a:xfrm>
            <a:off x="20597" y="-30309"/>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BIRKAT HA-MAZON CRISTIANA</a:t>
            </a:r>
          </a:p>
        </p:txBody>
      </p:sp>
      <p:sp>
        <p:nvSpPr>
          <p:cNvPr id="165" name="Pasto…"/>
          <p:cNvSpPr txBox="1"/>
          <p:nvPr/>
        </p:nvSpPr>
        <p:spPr>
          <a:xfrm>
            <a:off x="229889" y="1244600"/>
            <a:ext cx="12545022" cy="8305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0000">
              <a:lnSpc>
                <a:spcPct val="90000"/>
              </a:lnSpc>
              <a:defRPr b="0" i="1" sz="2800">
                <a:solidFill>
                  <a:schemeClr val="accent4">
                    <a:hueOff val="468000"/>
                    <a:satOff val="-4761"/>
                    <a:lumOff val="10196"/>
                  </a:schemeClr>
                </a:solidFill>
                <a:latin typeface="Book Antiqua"/>
                <a:ea typeface="Book Antiqua"/>
                <a:cs typeface="Book Antiqua"/>
                <a:sym typeface="Book Antiqua"/>
              </a:defRPr>
            </a:pPr>
            <a:r>
              <a:t>Pasto</a:t>
            </a:r>
          </a:p>
          <a:p>
            <a:pPr marL="179999" algn="l" defTabSz="450000">
              <a:lnSpc>
                <a:spcPct val="90000"/>
              </a:lnSpc>
              <a:defRPr b="0" sz="2800">
                <a:latin typeface="Book Antiqua"/>
                <a:ea typeface="Book Antiqua"/>
                <a:cs typeface="Book Antiqua"/>
                <a:sym typeface="Book Antiqua"/>
              </a:defRPr>
            </a:pPr>
          </a:p>
          <a:p>
            <a:pPr marL="179999" algn="l" defTabSz="450000">
              <a:lnSpc>
                <a:spcPct val="90000"/>
              </a:lnSpc>
              <a:defRPr b="0" sz="2800">
                <a:latin typeface="Book Antiqua"/>
                <a:ea typeface="Book Antiqua"/>
                <a:cs typeface="Book Antiqua"/>
                <a:sym typeface="Book Antiqua"/>
              </a:defRPr>
            </a:pPr>
          </a:p>
          <a:p>
            <a:pPr marL="179999" algn="l" defTabSz="450000">
              <a:lnSpc>
                <a:spcPct val="90000"/>
              </a:lnSpc>
              <a:defRPr b="0" sz="2800">
                <a:latin typeface="Book Antiqua"/>
                <a:ea typeface="Book Antiqua"/>
                <a:cs typeface="Book Antiqua"/>
                <a:sym typeface="Book Antiqua"/>
              </a:defRPr>
            </a:pPr>
          </a:p>
          <a:p>
            <a:pPr marL="179999" algn="l" defTabSz="450000">
              <a:lnSpc>
                <a:spcPct val="90000"/>
              </a:lnSpc>
              <a:defRPr b="0" sz="2800">
                <a:latin typeface="Book Antiqua"/>
                <a:ea typeface="Book Antiqua"/>
                <a:cs typeface="Book Antiqua"/>
                <a:sym typeface="Book Antiqua"/>
              </a:defRPr>
            </a:pPr>
            <a:r>
              <a:rPr baseline="31999"/>
              <a:t>10,1</a:t>
            </a:r>
            <a:r>
              <a:t>Dopo esservi saziati, così rendete grazie: </a:t>
            </a:r>
          </a:p>
          <a:p>
            <a:pPr algn="l" defTabSz="450000">
              <a:lnSpc>
                <a:spcPct val="90000"/>
              </a:lnSpc>
              <a:defRPr sz="2800">
                <a:solidFill>
                  <a:schemeClr val="accent4">
                    <a:hueOff val="468000"/>
                    <a:satOff val="-4761"/>
                    <a:lumOff val="10196"/>
                  </a:schemeClr>
                </a:solidFill>
                <a:latin typeface="Book Antiqua"/>
                <a:ea typeface="Book Antiqua"/>
                <a:cs typeface="Book Antiqua"/>
                <a:sym typeface="Book Antiqua"/>
              </a:defRPr>
            </a:pPr>
            <a:r>
              <a:rPr i="1"/>
              <a:t>Birkàt ha-mazòn</a:t>
            </a:r>
            <a:r>
              <a:t> </a:t>
            </a:r>
          </a:p>
          <a:p>
            <a:pPr algn="l" defTabSz="450000">
              <a:lnSpc>
                <a:spcPct val="90000"/>
              </a:lnSpc>
              <a:defRPr sz="2800">
                <a:solidFill>
                  <a:schemeClr val="accent4">
                    <a:hueOff val="468000"/>
                    <a:satOff val="-4761"/>
                    <a:lumOff val="10196"/>
                  </a:schemeClr>
                </a:solidFill>
                <a:latin typeface="Book Antiqua"/>
                <a:ea typeface="Book Antiqua"/>
                <a:cs typeface="Book Antiqua"/>
                <a:sym typeface="Book Antiqua"/>
              </a:defRPr>
            </a:pPr>
            <a:r>
              <a:t>1a strofa: Benedetto colui che nutre il mondo intero</a:t>
            </a:r>
          </a:p>
          <a:p>
            <a:pPr marL="179999" algn="l" defTabSz="450000">
              <a:lnSpc>
                <a:spcPct val="90000"/>
              </a:lnSpc>
              <a:defRPr b="0" sz="2800">
                <a:latin typeface="Book Antiqua"/>
                <a:ea typeface="Book Antiqua"/>
                <a:cs typeface="Book Antiqua"/>
                <a:sym typeface="Book Antiqua"/>
              </a:defRPr>
            </a:pPr>
            <a:r>
              <a:rPr baseline="31999"/>
              <a:t>10,2</a:t>
            </a:r>
            <a:r>
              <a:t>Ti rendiamo grazie, Padre santo, </a:t>
            </a:r>
          </a:p>
          <a:p>
            <a:pPr marL="179999" algn="l" defTabSz="450000">
              <a:lnSpc>
                <a:spcPct val="90000"/>
              </a:lnSpc>
              <a:defRPr b="0" sz="2800">
                <a:latin typeface="Book Antiqua"/>
                <a:ea typeface="Book Antiqua"/>
                <a:cs typeface="Book Antiqua"/>
                <a:sym typeface="Book Antiqua"/>
              </a:defRPr>
            </a:pPr>
            <a:r>
              <a:t>per il tuo santo Nome che hai fatto abitare nei nostri cuori, </a:t>
            </a:r>
          </a:p>
          <a:p>
            <a:pPr marL="179999" algn="l" defTabSz="450000">
              <a:lnSpc>
                <a:spcPct val="90000"/>
              </a:lnSpc>
              <a:defRPr b="0" sz="2800">
                <a:latin typeface="Book Antiqua"/>
                <a:ea typeface="Book Antiqua"/>
                <a:cs typeface="Book Antiqua"/>
                <a:sym typeface="Book Antiqua"/>
              </a:defRPr>
            </a:pPr>
            <a:r>
              <a:t>e per la conoscenza, la fede e l’immortalità </a:t>
            </a:r>
            <a:br/>
            <a:r>
              <a:t>che ci hai rivelato per mezzo di Gesù tuo servo,</a:t>
            </a:r>
          </a:p>
          <a:p>
            <a:pPr marL="179999" algn="l" defTabSz="450000">
              <a:lnSpc>
                <a:spcPct val="90000"/>
              </a:lnSpc>
              <a:defRPr b="0" sz="2800">
                <a:latin typeface="Book Antiqua"/>
                <a:ea typeface="Book Antiqua"/>
                <a:cs typeface="Book Antiqua"/>
                <a:sym typeface="Book Antiqua"/>
              </a:defRPr>
            </a:pPr>
            <a:r>
              <a:t>A te la gloria nei secoli. </a:t>
            </a:r>
          </a:p>
          <a:p>
            <a:pPr algn="l" defTabSz="450000">
              <a:lnSpc>
                <a:spcPct val="90000"/>
              </a:lnSpc>
              <a:defRPr b="0" i="1" sz="2800">
                <a:solidFill>
                  <a:schemeClr val="accent4">
                    <a:hueOff val="468000"/>
                    <a:satOff val="-4761"/>
                    <a:lumOff val="10196"/>
                  </a:schemeClr>
                </a:solidFill>
                <a:latin typeface="Book Antiqua"/>
                <a:ea typeface="Book Antiqua"/>
                <a:cs typeface="Book Antiqua"/>
                <a:sym typeface="Book Antiqua"/>
              </a:defRPr>
            </a:pPr>
            <a:r>
              <a:t>2a strofa: Ringraziamento per il godimento del dono</a:t>
            </a:r>
          </a:p>
          <a:p>
            <a:pPr marL="179999" algn="l" defTabSz="450000">
              <a:lnSpc>
                <a:spcPct val="90000"/>
              </a:lnSpc>
              <a:defRPr b="0" sz="2800">
                <a:latin typeface="Book Antiqua"/>
                <a:ea typeface="Book Antiqua"/>
                <a:cs typeface="Book Antiqua"/>
                <a:sym typeface="Book Antiqua"/>
              </a:defRPr>
            </a:pPr>
            <a:r>
              <a:rPr baseline="31999"/>
              <a:t>10,3</a:t>
            </a:r>
            <a:r>
              <a:t>Tu, Signore onnipotente, </a:t>
            </a:r>
          </a:p>
          <a:p>
            <a:pPr marL="179999" algn="l" defTabSz="450000">
              <a:lnSpc>
                <a:spcPct val="90000"/>
              </a:lnSpc>
              <a:defRPr b="0" sz="2800">
                <a:latin typeface="Book Antiqua"/>
                <a:ea typeface="Book Antiqua"/>
                <a:cs typeface="Book Antiqua"/>
                <a:sym typeface="Book Antiqua"/>
              </a:defRPr>
            </a:pPr>
            <a:r>
              <a:t>hai creato ogni cosa per il tuo Nome, cibo e bevanda hai dato agli uomini in godimento, </a:t>
            </a:r>
          </a:p>
          <a:p>
            <a:pPr marL="179999" algn="l" defTabSz="450000">
              <a:lnSpc>
                <a:spcPct val="90000"/>
              </a:lnSpc>
              <a:defRPr b="0" sz="2800">
                <a:latin typeface="Book Antiqua"/>
                <a:ea typeface="Book Antiqua"/>
                <a:cs typeface="Book Antiqua"/>
                <a:sym typeface="Book Antiqua"/>
              </a:defRPr>
            </a:pPr>
            <a:r>
              <a:t>affinché ti rendessero grazie, </a:t>
            </a:r>
          </a:p>
          <a:p>
            <a:pPr marL="179999" algn="l" defTabSz="450000">
              <a:lnSpc>
                <a:spcPct val="90000"/>
              </a:lnSpc>
              <a:defRPr b="0" sz="2800">
                <a:latin typeface="Book Antiqua"/>
                <a:ea typeface="Book Antiqua"/>
                <a:cs typeface="Book Antiqua"/>
                <a:sym typeface="Book Antiqua"/>
              </a:defRPr>
            </a:pPr>
            <a:r>
              <a:t>ma a noi hai fatto dono di un nutrimento e una bevanda spirituali </a:t>
            </a:r>
          </a:p>
          <a:p>
            <a:pPr marL="179999" algn="l" defTabSz="450000">
              <a:lnSpc>
                <a:spcPct val="90000"/>
              </a:lnSpc>
              <a:defRPr b="0" sz="2800">
                <a:latin typeface="Book Antiqua"/>
                <a:ea typeface="Book Antiqua"/>
                <a:cs typeface="Book Antiqua"/>
                <a:sym typeface="Book Antiqua"/>
              </a:defRPr>
            </a:pPr>
            <a:r>
              <a:t>e della vita eterna per mezzo di Gesù tuo servo.</a:t>
            </a:r>
          </a:p>
          <a:p>
            <a:pPr marL="179999" algn="l" defTabSz="450000">
              <a:lnSpc>
                <a:spcPct val="90000"/>
              </a:lnSpc>
              <a:defRPr b="0" sz="2800">
                <a:latin typeface="Book Antiqua"/>
                <a:ea typeface="Book Antiqua"/>
                <a:cs typeface="Book Antiqua"/>
                <a:sym typeface="Book Antiqua"/>
              </a:defRPr>
            </a:pPr>
            <a:r>
              <a:rPr baseline="31999"/>
              <a:t>10,4</a:t>
            </a:r>
            <a:r>
              <a:t>Per tutte queste cose ti rendiamo grazie, perché sei potente; a te la gloria nei secoli. Amen. </a:t>
            </a:r>
          </a:p>
        </p:txBody>
      </p:sp>
      <p:sp>
        <p:nvSpPr>
          <p:cNvPr id="166" name="Didakè"/>
          <p:cNvSpPr txBox="1"/>
          <p:nvPr/>
        </p:nvSpPr>
        <p:spPr>
          <a:xfrm>
            <a:off x="20597" y="528491"/>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Didakè</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68"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169" name="BIRKAT HA-MAZON CRISTIANA"/>
          <p:cNvSpPr txBox="1"/>
          <p:nvPr/>
        </p:nvSpPr>
        <p:spPr>
          <a:xfrm>
            <a:off x="20597" y="120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BIRKAT HA-MAZON CRISTIANA</a:t>
            </a:r>
          </a:p>
        </p:txBody>
      </p:sp>
      <p:sp>
        <p:nvSpPr>
          <p:cNvPr id="170" name="3a strofa: Invocazione su Gerusalemme…"/>
          <p:cNvSpPr txBox="1"/>
          <p:nvPr/>
        </p:nvSpPr>
        <p:spPr>
          <a:xfrm>
            <a:off x="229889" y="1230629"/>
            <a:ext cx="12545022" cy="3253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0000">
              <a:lnSpc>
                <a:spcPct val="90000"/>
              </a:lnSpc>
              <a:defRPr b="0" i="1" sz="2800">
                <a:solidFill>
                  <a:schemeClr val="accent4">
                    <a:hueOff val="468000"/>
                    <a:satOff val="-4761"/>
                    <a:lumOff val="10196"/>
                  </a:schemeClr>
                </a:solidFill>
                <a:latin typeface="Book Antiqua"/>
                <a:ea typeface="Book Antiqua"/>
                <a:cs typeface="Book Antiqua"/>
                <a:sym typeface="Book Antiqua"/>
              </a:defRPr>
            </a:pPr>
            <a:r>
              <a:t>3a strofa: Invocazione su Gerusalemme</a:t>
            </a:r>
          </a:p>
          <a:p>
            <a:pPr marL="179999" algn="l" defTabSz="450000">
              <a:lnSpc>
                <a:spcPct val="90000"/>
              </a:lnSpc>
              <a:defRPr b="0" sz="2800">
                <a:latin typeface="Book Antiqua"/>
                <a:ea typeface="Book Antiqua"/>
                <a:cs typeface="Book Antiqua"/>
                <a:sym typeface="Book Antiqua"/>
              </a:defRPr>
            </a:pPr>
            <a:r>
              <a:rPr baseline="31999"/>
              <a:t>10,5</a:t>
            </a:r>
            <a:r>
              <a:t>Ricordati, Signore, della tua chiesa, </a:t>
            </a:r>
          </a:p>
          <a:p>
            <a:pPr marL="179999" algn="l" defTabSz="450000">
              <a:lnSpc>
                <a:spcPct val="90000"/>
              </a:lnSpc>
              <a:defRPr b="0" sz="2800">
                <a:latin typeface="Book Antiqua"/>
                <a:ea typeface="Book Antiqua"/>
                <a:cs typeface="Book Antiqua"/>
                <a:sym typeface="Book Antiqua"/>
              </a:defRPr>
            </a:pPr>
            <a:r>
              <a:t>di liberarla da ogni male e renderla perfetta nel tuo amore.</a:t>
            </a:r>
          </a:p>
          <a:p>
            <a:pPr marL="179999" algn="l" defTabSz="450000">
              <a:lnSpc>
                <a:spcPct val="90000"/>
              </a:lnSpc>
              <a:defRPr b="0" sz="2800">
                <a:latin typeface="Book Antiqua"/>
                <a:ea typeface="Book Antiqua"/>
                <a:cs typeface="Book Antiqua"/>
                <a:sym typeface="Book Antiqua"/>
              </a:defRPr>
            </a:pPr>
            <a:r>
              <a:t>E riuniscila dai quattro venti, santificata, nel tuo regno che tu le hai preparato. </a:t>
            </a:r>
          </a:p>
          <a:p>
            <a:pPr marL="179999" algn="l" defTabSz="450000">
              <a:lnSpc>
                <a:spcPct val="90000"/>
              </a:lnSpc>
              <a:defRPr b="0" sz="2800">
                <a:latin typeface="Book Antiqua"/>
                <a:ea typeface="Book Antiqua"/>
                <a:cs typeface="Book Antiqua"/>
                <a:sym typeface="Book Antiqua"/>
              </a:defRPr>
            </a:pPr>
            <a:r>
              <a:t>Perché tua è la potenza e la gloria nei secoli.</a:t>
            </a:r>
          </a:p>
          <a:p>
            <a:pPr marL="179999" algn="l" defTabSz="450000">
              <a:lnSpc>
                <a:spcPct val="90000"/>
              </a:lnSpc>
              <a:defRPr b="0" sz="2800">
                <a:latin typeface="Book Antiqua"/>
                <a:ea typeface="Book Antiqua"/>
                <a:cs typeface="Book Antiqua"/>
                <a:sym typeface="Book Antiqua"/>
              </a:defRPr>
            </a:pPr>
            <a:r>
              <a:rPr baseline="31999"/>
              <a:t>10,6</a:t>
            </a:r>
            <a:r>
              <a:t>Venga la grazia e passi questo mondo. Osanna al Dio di David. </a:t>
            </a:r>
          </a:p>
          <a:p>
            <a:pPr marL="179999" algn="l" defTabSz="450000">
              <a:lnSpc>
                <a:spcPct val="90000"/>
              </a:lnSpc>
              <a:defRPr b="0" sz="2800">
                <a:latin typeface="Book Antiqua"/>
                <a:ea typeface="Book Antiqua"/>
                <a:cs typeface="Book Antiqua"/>
                <a:sym typeface="Book Antiqua"/>
              </a:defRPr>
            </a:pPr>
            <a:r>
              <a:t>Se qualcuno è santo si avvicini; se qualcuno non lo è si converta. Maranatha, Amen.</a:t>
            </a:r>
          </a:p>
        </p:txBody>
      </p:sp>
      <p:sp>
        <p:nvSpPr>
          <p:cNvPr id="171" name="Didakè"/>
          <p:cNvSpPr txBox="1"/>
          <p:nvPr/>
        </p:nvSpPr>
        <p:spPr>
          <a:xfrm>
            <a:off x="20597" y="628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Didakè</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73" name="Immagine" descr="Immagine"/>
          <p:cNvPicPr>
            <a:picLocks noChangeAspect="1"/>
          </p:cNvPicPr>
          <p:nvPr/>
        </p:nvPicPr>
        <p:blipFill>
          <a:blip r:embed="rId2">
            <a:alphaModFix amt="20000"/>
            <a:extLst/>
          </a:blip>
          <a:stretch>
            <a:fillRect/>
          </a:stretch>
        </p:blipFill>
        <p:spPr>
          <a:xfrm>
            <a:off x="-530191" y="-148757"/>
            <a:ext cx="14065182" cy="9912604"/>
          </a:xfrm>
          <a:prstGeom prst="rect">
            <a:avLst/>
          </a:prstGeom>
          <a:ln w="12700">
            <a:miter lim="400000"/>
          </a:ln>
        </p:spPr>
      </p:pic>
      <p:sp>
        <p:nvSpPr>
          <p:cNvPr id="174" name="17E, ricevuto un calice, rese grazie e disse: «Prendetelo e fatelo passare tra voi, 18perché io vi dico: da questo momento non berrò più del frutto della vite, finché non verrà il regno di Dio».…"/>
          <p:cNvSpPr txBox="1"/>
          <p:nvPr/>
        </p:nvSpPr>
        <p:spPr>
          <a:xfrm>
            <a:off x="1302841" y="3384550"/>
            <a:ext cx="5442645" cy="562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0000">
              <a:defRPr b="0" spc="-48">
                <a:latin typeface="Book Antiqua"/>
                <a:ea typeface="Book Antiqua"/>
                <a:cs typeface="Book Antiqua"/>
                <a:sym typeface="Book Antiqua"/>
              </a:defRPr>
            </a:pPr>
            <a:r>
              <a:rPr baseline="31999"/>
              <a:t>17</a:t>
            </a:r>
            <a:r>
              <a:t>E, ricevuto un calice, rese grazie e disse: «Prendetelo e fatelo passare tra voi, </a:t>
            </a:r>
            <a:r>
              <a:rPr baseline="31999"/>
              <a:t>18</a:t>
            </a:r>
            <a:r>
              <a:t>perché io vi dico: da questo momento non berrò più del frutto della vite, finché non verrà il regno di Dio». </a:t>
            </a:r>
          </a:p>
          <a:p>
            <a:pPr algn="l" defTabSz="450000">
              <a:defRPr b="0" spc="-48">
                <a:latin typeface="Book Antiqua"/>
                <a:ea typeface="Book Antiqua"/>
                <a:cs typeface="Book Antiqua"/>
                <a:sym typeface="Book Antiqua"/>
              </a:defRPr>
            </a:pPr>
            <a:r>
              <a:rPr baseline="31999"/>
              <a:t>19</a:t>
            </a:r>
            <a:r>
              <a:t>Poi prese il pane, rese grazie, lo spezzò e lo diede loro dicendo: «Questo è il mio corpo, che è dato per voi; fate questo in memoria di me». </a:t>
            </a:r>
          </a:p>
          <a:p>
            <a:pPr algn="l" defTabSz="450000">
              <a:defRPr b="0" spc="-48">
                <a:latin typeface="Book Antiqua"/>
                <a:ea typeface="Book Antiqua"/>
                <a:cs typeface="Book Antiqua"/>
                <a:sym typeface="Book Antiqua"/>
              </a:defRPr>
            </a:pPr>
          </a:p>
          <a:p>
            <a:pPr algn="l" defTabSz="450000">
              <a:defRPr b="0" spc="-48">
                <a:latin typeface="Book Antiqua"/>
                <a:ea typeface="Book Antiqua"/>
                <a:cs typeface="Book Antiqua"/>
                <a:sym typeface="Book Antiqua"/>
              </a:defRPr>
            </a:pPr>
            <a:r>
              <a:rPr baseline="31999"/>
              <a:t>20</a:t>
            </a:r>
            <a:r>
              <a:t>E, dopo aver cenato, </a:t>
            </a:r>
          </a:p>
          <a:p>
            <a:pPr algn="l" defTabSz="450000">
              <a:defRPr b="0" spc="-48">
                <a:latin typeface="Book Antiqua"/>
                <a:ea typeface="Book Antiqua"/>
                <a:cs typeface="Book Antiqua"/>
                <a:sym typeface="Book Antiqua"/>
              </a:defRPr>
            </a:pPr>
          </a:p>
          <a:p>
            <a:pPr algn="l" defTabSz="450000">
              <a:defRPr b="0" spc="-48">
                <a:latin typeface="Book Antiqua"/>
                <a:ea typeface="Book Antiqua"/>
                <a:cs typeface="Book Antiqua"/>
                <a:sym typeface="Book Antiqua"/>
              </a:defRPr>
            </a:pPr>
            <a:r>
              <a:t>fece lo stesso con il calice dicendo: «Questo calice è la nuova alleanza nel mio sangue, che è versato per voi».</a:t>
            </a:r>
          </a:p>
        </p:txBody>
      </p:sp>
      <p:sp>
        <p:nvSpPr>
          <p:cNvPr id="175" name="Lc 22,17-20"/>
          <p:cNvSpPr txBox="1"/>
          <p:nvPr/>
        </p:nvSpPr>
        <p:spPr>
          <a:xfrm>
            <a:off x="1389360" y="1339849"/>
            <a:ext cx="160407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0000">
              <a:lnSpc>
                <a:spcPct val="80000"/>
              </a:lnSpc>
              <a:defRPr>
                <a:latin typeface="Book Antiqua"/>
                <a:ea typeface="Book Antiqua"/>
                <a:cs typeface="Book Antiqua"/>
                <a:sym typeface="Book Antiqua"/>
              </a:defRPr>
            </a:lvl1pPr>
          </a:lstStyle>
          <a:p>
            <a:pPr/>
            <a:r>
              <a:t>Lc 22,17-20</a:t>
            </a:r>
          </a:p>
        </p:txBody>
      </p:sp>
      <p:sp>
        <p:nvSpPr>
          <p:cNvPr id="176" name="Quiddush"/>
          <p:cNvSpPr txBox="1"/>
          <p:nvPr/>
        </p:nvSpPr>
        <p:spPr>
          <a:xfrm rot="16200000">
            <a:off x="-45740" y="3778250"/>
            <a:ext cx="1489175"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0000">
              <a:lnSpc>
                <a:spcPct val="80000"/>
              </a:lnSpc>
              <a:defRPr b="0">
                <a:latin typeface="Book Antiqua"/>
                <a:ea typeface="Book Antiqua"/>
                <a:cs typeface="Book Antiqua"/>
                <a:sym typeface="Book Antiqua"/>
              </a:defRPr>
            </a:lvl1pPr>
          </a:lstStyle>
          <a:p>
            <a:pPr/>
            <a:r>
              <a:t>Quiddush</a:t>
            </a:r>
          </a:p>
        </p:txBody>
      </p:sp>
      <p:sp>
        <p:nvSpPr>
          <p:cNvPr id="177" name="Birkat…"/>
          <p:cNvSpPr txBox="1"/>
          <p:nvPr/>
        </p:nvSpPr>
        <p:spPr>
          <a:xfrm rot="16200000">
            <a:off x="-32792" y="8342878"/>
            <a:ext cx="1463279" cy="7645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0000">
              <a:lnSpc>
                <a:spcPct val="80000"/>
              </a:lnSpc>
              <a:defRPr b="0">
                <a:latin typeface="Book Antiqua"/>
                <a:ea typeface="Book Antiqua"/>
                <a:cs typeface="Book Antiqua"/>
                <a:sym typeface="Book Antiqua"/>
              </a:defRPr>
            </a:pPr>
            <a:r>
              <a:t>Birkat </a:t>
            </a:r>
          </a:p>
          <a:p>
            <a:pPr algn="l" defTabSz="450000">
              <a:lnSpc>
                <a:spcPct val="80000"/>
              </a:lnSpc>
              <a:defRPr b="0">
                <a:latin typeface="Book Antiqua"/>
                <a:ea typeface="Book Antiqua"/>
                <a:cs typeface="Book Antiqua"/>
                <a:sym typeface="Book Antiqua"/>
              </a:defRPr>
            </a:pPr>
            <a:r>
              <a:t>ha-mazon</a:t>
            </a:r>
          </a:p>
        </p:txBody>
      </p:sp>
      <p:sp>
        <p:nvSpPr>
          <p:cNvPr id="178" name="23 il Signore Gesù, nella notte in cui veniva tradito,…"/>
          <p:cNvSpPr txBox="1"/>
          <p:nvPr/>
        </p:nvSpPr>
        <p:spPr>
          <a:xfrm>
            <a:off x="7114530" y="2241549"/>
            <a:ext cx="5188149" cy="709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0000">
              <a:defRPr b="0">
                <a:latin typeface="Book Antiqua"/>
                <a:ea typeface="Book Antiqua"/>
                <a:cs typeface="Book Antiqua"/>
                <a:sym typeface="Book Antiqua"/>
              </a:defRPr>
            </a:pPr>
            <a:r>
              <a:t> </a:t>
            </a:r>
            <a:r>
              <a:rPr baseline="31999"/>
              <a:t>23</a:t>
            </a:r>
            <a:r>
              <a:t> il Signore Gesù, nella notte in cui veniva tradito, </a:t>
            </a:r>
          </a:p>
          <a:p>
            <a:pPr algn="l" defTabSz="450000">
              <a:defRPr b="0">
                <a:latin typeface="Book Antiqua"/>
                <a:ea typeface="Book Antiqua"/>
                <a:cs typeface="Book Antiqua"/>
                <a:sym typeface="Book Antiqua"/>
              </a:defRPr>
            </a:pPr>
          </a:p>
          <a:p>
            <a:pPr algn="l" defTabSz="450000">
              <a:defRPr b="0">
                <a:latin typeface="Book Antiqua"/>
                <a:ea typeface="Book Antiqua"/>
                <a:cs typeface="Book Antiqua"/>
                <a:sym typeface="Book Antiqua"/>
              </a:defRPr>
            </a:pPr>
          </a:p>
          <a:p>
            <a:pPr algn="l" defTabSz="450000">
              <a:defRPr b="0">
                <a:latin typeface="Book Antiqua"/>
                <a:ea typeface="Book Antiqua"/>
                <a:cs typeface="Book Antiqua"/>
                <a:sym typeface="Book Antiqua"/>
              </a:defRPr>
            </a:pPr>
          </a:p>
          <a:p>
            <a:pPr algn="l" defTabSz="450000">
              <a:defRPr b="0">
                <a:latin typeface="Book Antiqua"/>
                <a:ea typeface="Book Antiqua"/>
                <a:cs typeface="Book Antiqua"/>
                <a:sym typeface="Book Antiqua"/>
              </a:defRPr>
            </a:pPr>
          </a:p>
          <a:p>
            <a:pPr algn="l" defTabSz="450000">
              <a:defRPr b="0">
                <a:latin typeface="Book Antiqua"/>
                <a:ea typeface="Book Antiqua"/>
                <a:cs typeface="Book Antiqua"/>
                <a:sym typeface="Book Antiqua"/>
              </a:defRPr>
            </a:pPr>
          </a:p>
          <a:p>
            <a:pPr algn="l" defTabSz="450000">
              <a:defRPr b="0">
                <a:latin typeface="Book Antiqua"/>
                <a:ea typeface="Book Antiqua"/>
                <a:cs typeface="Book Antiqua"/>
                <a:sym typeface="Book Antiqua"/>
              </a:defRPr>
            </a:pPr>
          </a:p>
          <a:p>
            <a:pPr algn="l" defTabSz="450000">
              <a:defRPr b="0">
                <a:latin typeface="Book Antiqua"/>
                <a:ea typeface="Book Antiqua"/>
                <a:cs typeface="Book Antiqua"/>
                <a:sym typeface="Book Antiqua"/>
              </a:defRPr>
            </a:pPr>
            <a:r>
              <a:t>prese del pane </a:t>
            </a:r>
            <a:r>
              <a:rPr baseline="31999"/>
              <a:t>24</a:t>
            </a:r>
            <a:r>
              <a:t>e, dopo aver reso grazie, lo spezzò e disse: «Questo è il mio corpo, che è per voi; fate questo in memoria di me. </a:t>
            </a:r>
          </a:p>
          <a:p>
            <a:pPr algn="l" defTabSz="450000">
              <a:defRPr b="0">
                <a:latin typeface="Book Antiqua"/>
                <a:ea typeface="Book Antiqua"/>
                <a:cs typeface="Book Antiqua"/>
                <a:sym typeface="Book Antiqua"/>
              </a:defRPr>
            </a:pPr>
          </a:p>
          <a:p>
            <a:pPr algn="l" defTabSz="450000">
              <a:defRPr b="0">
                <a:latin typeface="Book Antiqua"/>
                <a:ea typeface="Book Antiqua"/>
                <a:cs typeface="Book Antiqua"/>
                <a:sym typeface="Book Antiqua"/>
              </a:defRPr>
            </a:pPr>
            <a:r>
              <a:rPr baseline="31999"/>
              <a:t>25</a:t>
            </a:r>
            <a:r>
              <a:t>Allo stesso modo, dopo aver cenato, </a:t>
            </a:r>
          </a:p>
          <a:p>
            <a:pPr algn="l" defTabSz="450000">
              <a:defRPr b="0">
                <a:latin typeface="Book Antiqua"/>
                <a:ea typeface="Book Antiqua"/>
                <a:cs typeface="Book Antiqua"/>
                <a:sym typeface="Book Antiqua"/>
              </a:defRPr>
            </a:pPr>
          </a:p>
          <a:p>
            <a:pPr algn="l" defTabSz="450000">
              <a:defRPr b="0">
                <a:latin typeface="Book Antiqua"/>
                <a:ea typeface="Book Antiqua"/>
                <a:cs typeface="Book Antiqua"/>
                <a:sym typeface="Book Antiqua"/>
              </a:defRPr>
            </a:pPr>
            <a:r>
              <a:t>prese anche il calice, dicendo: «Questo calice è la nuova alleanza nel mio sangue; fate questo, ogni volta che ne bevete, in memoria di me.</a:t>
            </a:r>
          </a:p>
        </p:txBody>
      </p:sp>
      <p:sp>
        <p:nvSpPr>
          <p:cNvPr id="179" name="1Cor 11,23-25"/>
          <p:cNvSpPr txBox="1"/>
          <p:nvPr/>
        </p:nvSpPr>
        <p:spPr>
          <a:xfrm>
            <a:off x="7162274" y="1339849"/>
            <a:ext cx="194325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450000">
              <a:lnSpc>
                <a:spcPct val="80000"/>
              </a:lnSpc>
              <a:defRPr>
                <a:latin typeface="Book Antiqua"/>
                <a:ea typeface="Book Antiqua"/>
                <a:cs typeface="Book Antiqua"/>
                <a:sym typeface="Book Antiqua"/>
              </a:defRPr>
            </a:lvl1pPr>
          </a:lstStyle>
          <a:p>
            <a:pPr>
              <a:defRPr b="0"/>
            </a:pPr>
            <a:r>
              <a:rPr b="1"/>
              <a:t>1Cor 11,23-25</a:t>
            </a:r>
          </a:p>
        </p:txBody>
      </p:sp>
      <p:sp>
        <p:nvSpPr>
          <p:cNvPr id="180" name="MEMORIA DELL’ULTIMA CENA IN LUCA E PAOLO"/>
          <p:cNvSpPr txBox="1"/>
          <p:nvPr/>
        </p:nvSpPr>
        <p:spPr>
          <a:xfrm>
            <a:off x="1219200" y="565150"/>
            <a:ext cx="10167097"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216050" algn="just" defTabSz="450000">
              <a:defRPr b="0" sz="3200">
                <a:latin typeface="Book Antiqua"/>
                <a:ea typeface="Book Antiqua"/>
                <a:cs typeface="Book Antiqua"/>
                <a:sym typeface="Book Antiqua"/>
              </a:defRPr>
            </a:lvl1pPr>
          </a:lstStyle>
          <a:p>
            <a:pPr/>
            <a:r>
              <a:t>MEMORIA DELL’ULTIMA CENA IN LUCA E PAOLO</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82" name="Immagine" descr="Immagine"/>
          <p:cNvPicPr>
            <a:picLocks noChangeAspect="1"/>
          </p:cNvPicPr>
          <p:nvPr/>
        </p:nvPicPr>
        <p:blipFill>
          <a:blip r:embed="rId2">
            <a:alphaModFix amt="20000"/>
            <a:extLst/>
          </a:blip>
          <a:stretch>
            <a:fillRect/>
          </a:stretch>
        </p:blipFill>
        <p:spPr>
          <a:xfrm>
            <a:off x="-530191" y="-148757"/>
            <a:ext cx="14065182" cy="9912604"/>
          </a:xfrm>
          <a:prstGeom prst="rect">
            <a:avLst/>
          </a:prstGeom>
          <a:ln w="12700">
            <a:miter lim="400000"/>
          </a:ln>
        </p:spPr>
      </p:pic>
      <p:sp>
        <p:nvSpPr>
          <p:cNvPr id="183" name="Quiddush"/>
          <p:cNvSpPr txBox="1"/>
          <p:nvPr/>
        </p:nvSpPr>
        <p:spPr>
          <a:xfrm rot="16200000">
            <a:off x="-321092" y="3054350"/>
            <a:ext cx="1489175"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0000">
              <a:lnSpc>
                <a:spcPct val="80000"/>
              </a:lnSpc>
              <a:defRPr b="0">
                <a:latin typeface="Book Antiqua"/>
                <a:ea typeface="Book Antiqua"/>
                <a:cs typeface="Book Antiqua"/>
                <a:sym typeface="Book Antiqua"/>
              </a:defRPr>
            </a:lvl1pPr>
          </a:lstStyle>
          <a:p>
            <a:pPr/>
            <a:r>
              <a:t>Quiddush</a:t>
            </a:r>
          </a:p>
        </p:txBody>
      </p:sp>
      <p:sp>
        <p:nvSpPr>
          <p:cNvPr id="184" name="Birkat…"/>
          <p:cNvSpPr txBox="1"/>
          <p:nvPr/>
        </p:nvSpPr>
        <p:spPr>
          <a:xfrm rot="16200000">
            <a:off x="340398" y="2907029"/>
            <a:ext cx="1463279" cy="7645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0000">
              <a:lnSpc>
                <a:spcPct val="80000"/>
              </a:lnSpc>
              <a:defRPr b="0">
                <a:latin typeface="Book Antiqua"/>
                <a:ea typeface="Book Antiqua"/>
                <a:cs typeface="Book Antiqua"/>
                <a:sym typeface="Book Antiqua"/>
              </a:defRPr>
            </a:pPr>
            <a:r>
              <a:t>Birkat </a:t>
            </a:r>
          </a:p>
          <a:p>
            <a:pPr algn="l" defTabSz="450000">
              <a:lnSpc>
                <a:spcPct val="80000"/>
              </a:lnSpc>
              <a:defRPr b="0">
                <a:latin typeface="Book Antiqua"/>
                <a:ea typeface="Book Antiqua"/>
                <a:cs typeface="Book Antiqua"/>
                <a:sym typeface="Book Antiqua"/>
              </a:defRPr>
            </a:pPr>
            <a:r>
              <a:t>ha-mazon</a:t>
            </a:r>
          </a:p>
        </p:txBody>
      </p:sp>
      <p:sp>
        <p:nvSpPr>
          <p:cNvPr id="185" name="22E, mentre mangiavano,…"/>
          <p:cNvSpPr txBox="1"/>
          <p:nvPr/>
        </p:nvSpPr>
        <p:spPr>
          <a:xfrm>
            <a:off x="1815829" y="3041650"/>
            <a:ext cx="5309142" cy="488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0000">
              <a:defRPr b="0">
                <a:latin typeface="Book Antiqua"/>
                <a:ea typeface="Book Antiqua"/>
                <a:cs typeface="Book Antiqua"/>
                <a:sym typeface="Book Antiqua"/>
              </a:defRPr>
            </a:pPr>
            <a:r>
              <a:t> </a:t>
            </a:r>
            <a:r>
              <a:rPr baseline="31999"/>
              <a:t>22</a:t>
            </a:r>
            <a:r>
              <a:t>E, mentre mangiavano, </a:t>
            </a:r>
          </a:p>
          <a:p>
            <a:pPr algn="l" defTabSz="450000">
              <a:defRPr b="0">
                <a:latin typeface="Book Antiqua"/>
                <a:ea typeface="Book Antiqua"/>
                <a:cs typeface="Book Antiqua"/>
                <a:sym typeface="Book Antiqua"/>
              </a:defRPr>
            </a:pPr>
            <a:r>
              <a:t>prese il pane e recitò la benedizione, lo spezzò e lo diede loro, dicendo: «Prendete, questo è il mio corpo». </a:t>
            </a:r>
          </a:p>
          <a:p>
            <a:pPr algn="l" defTabSz="450000">
              <a:defRPr b="0">
                <a:latin typeface="Book Antiqua"/>
                <a:ea typeface="Book Antiqua"/>
                <a:cs typeface="Book Antiqua"/>
                <a:sym typeface="Book Antiqua"/>
              </a:defRPr>
            </a:pPr>
          </a:p>
          <a:p>
            <a:pPr algn="l" defTabSz="450000">
              <a:defRPr b="0">
                <a:latin typeface="Book Antiqua"/>
                <a:ea typeface="Book Antiqua"/>
                <a:cs typeface="Book Antiqua"/>
                <a:sym typeface="Book Antiqua"/>
              </a:defRPr>
            </a:pPr>
            <a:r>
              <a:rPr baseline="31999"/>
              <a:t>23</a:t>
            </a:r>
            <a:r>
              <a:t>Poi prese un calice e rese grazie, lo diede loro e ne bevvero tutti. </a:t>
            </a:r>
            <a:r>
              <a:rPr baseline="31999"/>
              <a:t>24</a:t>
            </a:r>
            <a:r>
              <a:t>E disse loro: «Questo è il mio sangue dell'alleanza, che è versato per molti. </a:t>
            </a:r>
          </a:p>
          <a:p>
            <a:pPr algn="l" defTabSz="450000">
              <a:defRPr b="0">
                <a:latin typeface="Book Antiqua"/>
                <a:ea typeface="Book Antiqua"/>
                <a:cs typeface="Book Antiqua"/>
                <a:sym typeface="Book Antiqua"/>
              </a:defRPr>
            </a:pPr>
            <a:r>
              <a:rPr baseline="31999"/>
              <a:t>25</a:t>
            </a:r>
            <a:r>
              <a:t>In verità io vi dico che non berrò mai più del frutto della vite fino al giorno in cui lo berrò nuovo, nel regno di Dio».</a:t>
            </a:r>
          </a:p>
        </p:txBody>
      </p:sp>
      <p:sp>
        <p:nvSpPr>
          <p:cNvPr id="186" name="MEMORIA DELL’ULTIMA CENA IN MARCO E MATTEO"/>
          <p:cNvSpPr txBox="1"/>
          <p:nvPr/>
        </p:nvSpPr>
        <p:spPr>
          <a:xfrm>
            <a:off x="1219200" y="82550"/>
            <a:ext cx="10925128"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216050" algn="just" defTabSz="450000">
              <a:defRPr b="0" sz="3200">
                <a:latin typeface="Book Antiqua"/>
                <a:ea typeface="Book Antiqua"/>
                <a:cs typeface="Book Antiqua"/>
                <a:sym typeface="Book Antiqua"/>
              </a:defRPr>
            </a:lvl1pPr>
          </a:lstStyle>
          <a:p>
            <a:pPr/>
            <a:r>
              <a:t>MEMORIA DELL’ULTIMA CENA IN MARCO E MATTEO</a:t>
            </a:r>
          </a:p>
        </p:txBody>
      </p:sp>
      <p:sp>
        <p:nvSpPr>
          <p:cNvPr id="187" name="Mc 14,22-25"/>
          <p:cNvSpPr txBox="1"/>
          <p:nvPr/>
        </p:nvSpPr>
        <p:spPr>
          <a:xfrm>
            <a:off x="1805657" y="2512060"/>
            <a:ext cx="172268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450000">
              <a:lnSpc>
                <a:spcPct val="80000"/>
              </a:lnSpc>
              <a:defRPr>
                <a:latin typeface="Book Antiqua"/>
                <a:ea typeface="Book Antiqua"/>
                <a:cs typeface="Book Antiqua"/>
                <a:sym typeface="Book Antiqua"/>
              </a:defRPr>
            </a:lvl1pPr>
          </a:lstStyle>
          <a:p>
            <a:pPr/>
            <a:r>
              <a:t>Mc 14,22-25</a:t>
            </a:r>
          </a:p>
        </p:txBody>
      </p:sp>
      <p:sp>
        <p:nvSpPr>
          <p:cNvPr id="188" name="26Ora, mentre mangiavano,…"/>
          <p:cNvSpPr txBox="1"/>
          <p:nvPr/>
        </p:nvSpPr>
        <p:spPr>
          <a:xfrm>
            <a:off x="7729249" y="2673350"/>
            <a:ext cx="4864101" cy="562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0000">
              <a:defRPr b="0" spc="-48">
                <a:latin typeface="Book Antiqua"/>
                <a:ea typeface="Book Antiqua"/>
                <a:cs typeface="Book Antiqua"/>
                <a:sym typeface="Book Antiqua"/>
              </a:defRPr>
            </a:pPr>
            <a:r>
              <a:rPr baseline="31999"/>
              <a:t>26</a:t>
            </a:r>
            <a:r>
              <a:t>Ora, mentre mangiavano, </a:t>
            </a:r>
          </a:p>
          <a:p>
            <a:pPr algn="l" defTabSz="450000">
              <a:defRPr b="0" spc="-48">
                <a:latin typeface="Book Antiqua"/>
                <a:ea typeface="Book Antiqua"/>
                <a:cs typeface="Book Antiqua"/>
                <a:sym typeface="Book Antiqua"/>
              </a:defRPr>
            </a:pPr>
            <a:r>
              <a:t>Gesù prese il pane, recitò la benedizione, lo spezzò e, mentre lo dava ai discepoli, disse: «Prendete, mangiate: questo è il mio corpo». </a:t>
            </a:r>
          </a:p>
          <a:p>
            <a:pPr algn="l" defTabSz="450000">
              <a:defRPr b="0" spc="-48">
                <a:latin typeface="Book Antiqua"/>
                <a:ea typeface="Book Antiqua"/>
                <a:cs typeface="Book Antiqua"/>
                <a:sym typeface="Book Antiqua"/>
              </a:defRPr>
            </a:pPr>
          </a:p>
          <a:p>
            <a:pPr algn="l" defTabSz="450000">
              <a:defRPr b="0" spc="-48">
                <a:latin typeface="Book Antiqua"/>
                <a:ea typeface="Book Antiqua"/>
                <a:cs typeface="Book Antiqua"/>
                <a:sym typeface="Book Antiqua"/>
              </a:defRPr>
            </a:pPr>
            <a:r>
              <a:rPr baseline="31999"/>
              <a:t>27</a:t>
            </a:r>
            <a:r>
              <a:t>Poi prese il calice, rese grazie e lo diede loro, dicendo: «Bevetene tutti, </a:t>
            </a:r>
            <a:r>
              <a:rPr baseline="31999"/>
              <a:t>28</a:t>
            </a:r>
            <a:r>
              <a:t>perché questo è il mio sangue dell'alleanza, che è versato per molti per il perdono dei peccati.</a:t>
            </a:r>
          </a:p>
          <a:p>
            <a:pPr algn="l" defTabSz="450000">
              <a:defRPr b="0" spc="-48">
                <a:latin typeface="Book Antiqua"/>
                <a:ea typeface="Book Antiqua"/>
                <a:cs typeface="Book Antiqua"/>
                <a:sym typeface="Book Antiqua"/>
              </a:defRPr>
            </a:pPr>
            <a:r>
              <a:t> </a:t>
            </a:r>
            <a:r>
              <a:rPr baseline="31999"/>
              <a:t>29</a:t>
            </a:r>
            <a:r>
              <a:t>Io vi dico che d'ora in poi non berrò di questo frutto della vite fino al giorno in cui lo berrò nuovo con voi, nel regno del Padre mio».</a:t>
            </a:r>
          </a:p>
        </p:txBody>
      </p:sp>
      <p:sp>
        <p:nvSpPr>
          <p:cNvPr id="189" name="Mt 26,26-29"/>
          <p:cNvSpPr txBox="1"/>
          <p:nvPr/>
        </p:nvSpPr>
        <p:spPr>
          <a:xfrm>
            <a:off x="7716391" y="1927860"/>
            <a:ext cx="168890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450000">
              <a:lnSpc>
                <a:spcPct val="80000"/>
              </a:lnSpc>
              <a:defRPr>
                <a:latin typeface="Book Antiqua"/>
                <a:ea typeface="Book Antiqua"/>
                <a:cs typeface="Book Antiqua"/>
                <a:sym typeface="Book Antiqua"/>
              </a:defRPr>
            </a:lvl1pPr>
          </a:lstStyle>
          <a:p>
            <a:pPr/>
            <a:r>
              <a:t>Mt 26,26-29</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91" name="Immagine" descr="Immagine"/>
          <p:cNvPicPr>
            <a:picLocks noChangeAspect="1"/>
          </p:cNvPicPr>
          <p:nvPr/>
        </p:nvPicPr>
        <p:blipFill>
          <a:blip r:embed="rId2">
            <a:alphaModFix amt="20000"/>
            <a:extLst/>
          </a:blip>
          <a:stretch>
            <a:fillRect/>
          </a:stretch>
        </p:blipFill>
        <p:spPr>
          <a:xfrm>
            <a:off x="-530191" y="-148757"/>
            <a:ext cx="14065182" cy="9912604"/>
          </a:xfrm>
          <a:prstGeom prst="rect">
            <a:avLst/>
          </a:prstGeom>
          <a:ln w="12700">
            <a:miter lim="400000"/>
          </a:ln>
        </p:spPr>
      </p:pic>
      <p:sp>
        <p:nvSpPr>
          <p:cNvPr id="192" name="Quiddush"/>
          <p:cNvSpPr txBox="1"/>
          <p:nvPr/>
        </p:nvSpPr>
        <p:spPr>
          <a:xfrm rot="16200000">
            <a:off x="593308" y="2440304"/>
            <a:ext cx="148917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0000">
              <a:lnSpc>
                <a:spcPct val="80000"/>
              </a:lnSpc>
              <a:defRPr b="0">
                <a:latin typeface="Book Antiqua"/>
                <a:ea typeface="Book Antiqua"/>
                <a:cs typeface="Book Antiqua"/>
                <a:sym typeface="Book Antiqua"/>
              </a:defRPr>
            </a:lvl1pPr>
          </a:lstStyle>
          <a:p>
            <a:pPr/>
            <a:r>
              <a:t>Quiddush</a:t>
            </a:r>
          </a:p>
        </p:txBody>
      </p:sp>
      <p:sp>
        <p:nvSpPr>
          <p:cNvPr id="193" name="Birkat…"/>
          <p:cNvSpPr txBox="1"/>
          <p:nvPr/>
        </p:nvSpPr>
        <p:spPr>
          <a:xfrm rot="16200000">
            <a:off x="1365314" y="2292984"/>
            <a:ext cx="1463279" cy="7645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0000">
              <a:lnSpc>
                <a:spcPct val="80000"/>
              </a:lnSpc>
              <a:defRPr b="0">
                <a:latin typeface="Book Antiqua"/>
                <a:ea typeface="Book Antiqua"/>
                <a:cs typeface="Book Antiqua"/>
                <a:sym typeface="Book Antiqua"/>
              </a:defRPr>
            </a:pPr>
            <a:r>
              <a:t>Birkat </a:t>
            </a:r>
          </a:p>
          <a:p>
            <a:pPr algn="l" defTabSz="450000">
              <a:lnSpc>
                <a:spcPct val="80000"/>
              </a:lnSpc>
              <a:defRPr b="0">
                <a:latin typeface="Book Antiqua"/>
                <a:ea typeface="Book Antiqua"/>
                <a:cs typeface="Book Antiqua"/>
                <a:sym typeface="Book Antiqua"/>
              </a:defRPr>
            </a:pPr>
            <a:r>
              <a:t>ha-mazon</a:t>
            </a:r>
          </a:p>
        </p:txBody>
      </p:sp>
      <p:sp>
        <p:nvSpPr>
          <p:cNvPr id="194" name="SCHEMA DELLA CELEBRAZIONE A CORINTO"/>
          <p:cNvSpPr txBox="1"/>
          <p:nvPr/>
        </p:nvSpPr>
        <p:spPr>
          <a:xfrm>
            <a:off x="1219200" y="82550"/>
            <a:ext cx="9231265"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216050" algn="just" defTabSz="450000">
              <a:defRPr b="0" sz="3200">
                <a:latin typeface="Book Antiqua"/>
                <a:ea typeface="Book Antiqua"/>
                <a:cs typeface="Book Antiqua"/>
                <a:sym typeface="Book Antiqua"/>
              </a:defRPr>
            </a:lvl1pPr>
          </a:lstStyle>
          <a:p>
            <a:pPr/>
            <a:r>
              <a:t>SCHEMA DELLA CELEBRAZIONE A CORINTO</a:t>
            </a:r>
          </a:p>
        </p:txBody>
      </p:sp>
      <p:sp>
        <p:nvSpPr>
          <p:cNvPr id="195" name="16il calice della benedizione che noi benediciamo, non è forse comunione con il sangue di Cristo?…"/>
          <p:cNvSpPr txBox="1"/>
          <p:nvPr/>
        </p:nvSpPr>
        <p:spPr>
          <a:xfrm>
            <a:off x="2621061" y="1746517"/>
            <a:ext cx="8940206" cy="231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0000">
              <a:defRPr b="0" spc="-48">
                <a:latin typeface="Book Antiqua"/>
                <a:ea typeface="Book Antiqua"/>
                <a:cs typeface="Book Antiqua"/>
                <a:sym typeface="Book Antiqua"/>
              </a:defRPr>
            </a:pPr>
            <a:r>
              <a:t> </a:t>
            </a:r>
            <a:r>
              <a:rPr baseline="31999"/>
              <a:t>16</a:t>
            </a:r>
            <a:r>
              <a:t>il calice della benedizione che noi benediciamo, non è forse comunione con il sangue di Cristo?</a:t>
            </a:r>
          </a:p>
          <a:p>
            <a:pPr algn="l" defTabSz="450000">
              <a:defRPr b="0" spc="-48">
                <a:latin typeface="Book Antiqua"/>
                <a:ea typeface="Book Antiqua"/>
                <a:cs typeface="Book Antiqua"/>
                <a:sym typeface="Book Antiqua"/>
              </a:defRPr>
            </a:pPr>
          </a:p>
          <a:p>
            <a:pPr algn="l" defTabSz="450000">
              <a:defRPr b="0" spc="-48">
                <a:latin typeface="Book Antiqua"/>
                <a:ea typeface="Book Antiqua"/>
                <a:cs typeface="Book Antiqua"/>
                <a:sym typeface="Book Antiqua"/>
              </a:defRPr>
            </a:pPr>
            <a:r>
              <a:t>E il pane che noi spezziamo, non è forse comunione con il corpo di Cristo? </a:t>
            </a:r>
            <a:r>
              <a:rPr baseline="31999"/>
              <a:t>17</a:t>
            </a:r>
            <a:r>
              <a:t>Poiché vi è un solo pane, noi siamo, benché molti, un solo corpo: tutti infatti partecipiamo all'unico pane. </a:t>
            </a:r>
          </a:p>
        </p:txBody>
      </p:sp>
      <p:sp>
        <p:nvSpPr>
          <p:cNvPr id="196" name="1Cor 10,16-17"/>
          <p:cNvSpPr txBox="1"/>
          <p:nvPr/>
        </p:nvSpPr>
        <p:spPr>
          <a:xfrm>
            <a:off x="2633960" y="1072515"/>
            <a:ext cx="194324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0000">
              <a:lnSpc>
                <a:spcPct val="80000"/>
              </a:lnSpc>
              <a:defRPr>
                <a:latin typeface="Book Antiqua"/>
                <a:ea typeface="Book Antiqua"/>
                <a:cs typeface="Book Antiqua"/>
                <a:sym typeface="Book Antiqua"/>
              </a:defRPr>
            </a:lvl1pPr>
          </a:lstStyle>
          <a:p>
            <a:pPr/>
            <a:r>
              <a:t>1Cor 10,16-17</a:t>
            </a:r>
          </a:p>
        </p:txBody>
      </p:sp>
      <p:sp>
        <p:nvSpPr>
          <p:cNvPr id="197" name="20Quando dunque vi radunate insieme, il vostro non è più un mangiare la cena del Signore. 21Ciascuno infatti, quando siete a tavola, comincia a prendere il proprio pasto e così uno ha fame, l'altro è ubriaco. 22Non avete forse le vostre case per mangiare"/>
          <p:cNvSpPr txBox="1"/>
          <p:nvPr/>
        </p:nvSpPr>
        <p:spPr>
          <a:xfrm>
            <a:off x="81462" y="6102350"/>
            <a:ext cx="11965386" cy="194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b="0">
                <a:latin typeface="Book Antiqua"/>
                <a:ea typeface="Book Antiqua"/>
                <a:cs typeface="Book Antiqua"/>
                <a:sym typeface="Book Antiqua"/>
              </a:defRPr>
            </a:pPr>
            <a:r>
              <a:rPr baseline="31999"/>
              <a:t>20</a:t>
            </a:r>
            <a:r>
              <a:t>Quando dunque vi radunate insieme, il vostro non è più un mangiare la cena del Signore. </a:t>
            </a:r>
            <a:r>
              <a:rPr baseline="31999"/>
              <a:t>21</a:t>
            </a:r>
            <a:r>
              <a:t>Ciascuno infatti, quando siete a tavola, comincia a prendere il proprio pasto e così uno ha fame, l'altro è ubriaco. </a:t>
            </a:r>
            <a:r>
              <a:rPr baseline="31999"/>
              <a:t>22</a:t>
            </a:r>
            <a:r>
              <a:t>Non avete forse le vostre case per mangiare e per bere? O volete gettare il disprezzo sulla Chiesa di Dio e umiliare chi non ha niente? Che devo dirvi? Lodarvi? In questo non vi lodo!</a:t>
            </a:r>
          </a:p>
        </p:txBody>
      </p:sp>
      <p:sp>
        <p:nvSpPr>
          <p:cNvPr id="198" name="1Cor 11,20-22"/>
          <p:cNvSpPr txBox="1"/>
          <p:nvPr/>
        </p:nvSpPr>
        <p:spPr>
          <a:xfrm>
            <a:off x="366271" y="5639618"/>
            <a:ext cx="194325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0000">
              <a:lnSpc>
                <a:spcPct val="80000"/>
              </a:lnSpc>
              <a:defRPr>
                <a:latin typeface="Book Antiqua"/>
                <a:ea typeface="Book Antiqua"/>
                <a:cs typeface="Book Antiqua"/>
                <a:sym typeface="Book Antiqua"/>
              </a:defRPr>
            </a:lvl1pPr>
          </a:lstStyle>
          <a:p>
            <a:pPr/>
            <a:r>
              <a:t>1Cor 11,20-22</a:t>
            </a:r>
          </a:p>
        </p:txBody>
      </p:sp>
      <p:sp>
        <p:nvSpPr>
          <p:cNvPr id="199" name="33Perciò, fratelli miei, quando vi radunate per la cena, aspettatevi gli uni gli altri. 34E se qualcuno ha fame, mangi a casa, perché non vi raduniate a vostra condanna. Quanto alle altre cose, le sistemerò alla mia venuta."/>
          <p:cNvSpPr txBox="1"/>
          <p:nvPr/>
        </p:nvSpPr>
        <p:spPr>
          <a:xfrm>
            <a:off x="-25400" y="8494394"/>
            <a:ext cx="12179110"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b="0">
                <a:latin typeface="Book Antiqua"/>
                <a:ea typeface="Book Antiqua"/>
                <a:cs typeface="Book Antiqua"/>
                <a:sym typeface="Book Antiqua"/>
              </a:defRPr>
            </a:pPr>
            <a:r>
              <a:rPr baseline="31999"/>
              <a:t>33</a:t>
            </a:r>
            <a:r>
              <a:t>Perciò, fratelli miei, quando vi radunate per la cena, aspettatevi gli uni gli altri. </a:t>
            </a:r>
            <a:r>
              <a:rPr baseline="31999"/>
              <a:t>34</a:t>
            </a:r>
            <a:r>
              <a:t>E se qualcuno ha fame, mangi a casa, perché non vi raduniate a vostra condanna. Quanto alle altre cose, le sistemerò alla mia venuta.</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01"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02" name="COSTITUZIONI APOSTOLICHE VII"/>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COSTITUZIONI APOSTOLICHE VII</a:t>
            </a:r>
          </a:p>
        </p:txBody>
      </p:sp>
      <p:sp>
        <p:nvSpPr>
          <p:cNvPr id="203" name="25,1Siate in ogni tempo in rendimento di grazie, poi, come servi fedeli e riconoscenti, per l’eucaristia così dicendo:…"/>
          <p:cNvSpPr txBox="1"/>
          <p:nvPr/>
        </p:nvSpPr>
        <p:spPr>
          <a:xfrm>
            <a:off x="52089" y="1290320"/>
            <a:ext cx="12545022" cy="8620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lnSpc>
                <a:spcPct val="90000"/>
              </a:lnSpc>
              <a:defRPr b="0" sz="3200">
                <a:latin typeface="Book Antiqua"/>
                <a:ea typeface="Book Antiqua"/>
                <a:cs typeface="Book Antiqua"/>
                <a:sym typeface="Book Antiqua"/>
              </a:defRPr>
            </a:pPr>
            <a:r>
              <a:rPr baseline="31999"/>
              <a:t>25,1</a:t>
            </a:r>
            <a:r>
              <a:t>Siate in ogni tempo in rendimento di grazie, poi, come servi fedeli e riconoscenti, per l’eucaristia così dicendo:</a:t>
            </a:r>
          </a:p>
          <a:p>
            <a:pPr algn="just" defTabSz="450000">
              <a:lnSpc>
                <a:spcPct val="90000"/>
              </a:lnSpc>
              <a:defRPr b="0" i="1" sz="3200">
                <a:solidFill>
                  <a:schemeClr val="accent4">
                    <a:hueOff val="468000"/>
                    <a:satOff val="-4761"/>
                    <a:lumOff val="10196"/>
                  </a:schemeClr>
                </a:solidFill>
                <a:latin typeface="Book Antiqua"/>
                <a:ea typeface="Book Antiqua"/>
                <a:cs typeface="Book Antiqua"/>
                <a:sym typeface="Book Antiqua"/>
              </a:defRPr>
            </a:pPr>
            <a:r>
              <a:t>Benedizione sul pane:</a:t>
            </a:r>
          </a:p>
          <a:p>
            <a:pPr marL="179999" algn="just" defTabSz="450000">
              <a:lnSpc>
                <a:spcPct val="90000"/>
              </a:lnSpc>
              <a:defRPr b="0" sz="3200">
                <a:latin typeface="Book Antiqua"/>
                <a:ea typeface="Book Antiqua"/>
                <a:cs typeface="Book Antiqua"/>
                <a:sym typeface="Book Antiqua"/>
              </a:defRPr>
            </a:pPr>
            <a:r>
              <a:rPr baseline="31999"/>
              <a:t>2</a:t>
            </a:r>
            <a:r>
              <a:t>ti rendiamo grazie, Padre nostro, per la vita che tu ci hai rivelato per mezzo di Gesù tuo servo, per mezzo del quale tutto hai creato e ti prendi cura di tutti, che hai mandato a farsi uomo per la nostra salvezza e hai acconsentito che soffrisse e morisse, che hai resuscitato, glorificato e hai fatto sedere alla tua destra, per mezzo del quale ancora ci hai annunciato la resurrezione dei morti.</a:t>
            </a:r>
          </a:p>
          <a:p>
            <a:pPr marL="179999" algn="just" defTabSz="450000">
              <a:lnSpc>
                <a:spcPct val="90000"/>
              </a:lnSpc>
              <a:defRPr b="0" sz="3200">
                <a:latin typeface="Book Antiqua"/>
                <a:ea typeface="Book Antiqua"/>
                <a:cs typeface="Book Antiqua"/>
                <a:sym typeface="Book Antiqua"/>
              </a:defRPr>
            </a:pPr>
            <a:r>
              <a:rPr baseline="31999"/>
              <a:t>3</a:t>
            </a:r>
            <a:r>
              <a:t>Tu, Signore onnipotente, Dio eterno, come ciò che era sparso e poi riunito, è divenuto un solo pane, così raduna la tua chiesa dalle estremità della terra nel tuo regno.</a:t>
            </a:r>
          </a:p>
          <a:p>
            <a:pPr algn="just" defTabSz="450000">
              <a:lnSpc>
                <a:spcPct val="90000"/>
              </a:lnSpc>
              <a:defRPr b="0" i="1" sz="3200">
                <a:solidFill>
                  <a:schemeClr val="accent4">
                    <a:hueOff val="468000"/>
                    <a:satOff val="-4761"/>
                    <a:lumOff val="10196"/>
                  </a:schemeClr>
                </a:solidFill>
                <a:latin typeface="Book Antiqua"/>
                <a:ea typeface="Book Antiqua"/>
                <a:cs typeface="Book Antiqua"/>
                <a:sym typeface="Book Antiqua"/>
              </a:defRPr>
            </a:pPr>
            <a:r>
              <a:t>Benedizione sul vino:</a:t>
            </a:r>
          </a:p>
          <a:p>
            <a:pPr marL="179999" algn="just" defTabSz="450000">
              <a:lnSpc>
                <a:spcPct val="90000"/>
              </a:lnSpc>
              <a:defRPr b="0" sz="3200">
                <a:latin typeface="Book Antiqua"/>
                <a:ea typeface="Book Antiqua"/>
                <a:cs typeface="Book Antiqua"/>
                <a:sym typeface="Book Antiqua"/>
              </a:defRPr>
            </a:pPr>
            <a:r>
              <a:rPr baseline="31999"/>
              <a:t>4</a:t>
            </a:r>
            <a:r>
              <a:t>Ancora ti rendiamo grazie, Padre nostro, per il prezioso sangue di Gesù Cristo, versato per noi, e per il prezioso corpo di cui noi portiamo a compimento questi antitipi, avendoci ordinato egli stesso di annunziare la sua morte , per mezzo suo a te la gloria nei secoli, Amen.</a:t>
            </a:r>
          </a:p>
        </p:txBody>
      </p:sp>
      <p:sp>
        <p:nvSpPr>
          <p:cNvPr id="204" name="Eucaristia Mistica"/>
          <p:cNvSpPr txBox="1"/>
          <p:nvPr/>
        </p:nvSpPr>
        <p:spPr>
          <a:xfrm>
            <a:off x="20597" y="5778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Eucaristia Mistica</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06"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07" name="COSTITUZIONI APOSTOLICHE VII"/>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COSTITUZIONI APOSTOLICHE VII</a:t>
            </a:r>
          </a:p>
        </p:txBody>
      </p:sp>
      <p:sp>
        <p:nvSpPr>
          <p:cNvPr id="208" name="26,1Dopo la comunione così rendete grazie:…"/>
          <p:cNvSpPr txBox="1"/>
          <p:nvPr/>
        </p:nvSpPr>
        <p:spPr>
          <a:xfrm>
            <a:off x="1289" y="948690"/>
            <a:ext cx="12545022" cy="86944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79999" algn="l" defTabSz="450000">
              <a:lnSpc>
                <a:spcPct val="90000"/>
              </a:lnSpc>
              <a:defRPr b="0" spc="-56" sz="2800">
                <a:latin typeface="Book Antiqua"/>
                <a:ea typeface="Book Antiqua"/>
                <a:cs typeface="Book Antiqua"/>
                <a:sym typeface="Book Antiqua"/>
              </a:defRPr>
            </a:pPr>
            <a:r>
              <a:rPr baseline="31999"/>
              <a:t>26,1</a:t>
            </a:r>
            <a:r>
              <a:t>Dopo la comunione così rendete grazie: </a:t>
            </a:r>
          </a:p>
          <a:p>
            <a:pPr algn="l" defTabSz="450000">
              <a:lnSpc>
                <a:spcPct val="90000"/>
              </a:lnSpc>
              <a:defRPr b="0" i="1" spc="-56" sz="2800">
                <a:solidFill>
                  <a:schemeClr val="accent4">
                    <a:hueOff val="468000"/>
                    <a:satOff val="-4761"/>
                    <a:lumOff val="10196"/>
                  </a:schemeClr>
                </a:solidFill>
                <a:latin typeface="Book Antiqua"/>
                <a:ea typeface="Book Antiqua"/>
                <a:cs typeface="Book Antiqua"/>
                <a:sym typeface="Book Antiqua"/>
              </a:defRPr>
            </a:pPr>
            <a:r>
              <a:t>1a strofa: Benedetto colui che nutre il mondo intero</a:t>
            </a:r>
          </a:p>
          <a:p>
            <a:pPr marL="179999" algn="l" defTabSz="450000">
              <a:lnSpc>
                <a:spcPct val="90000"/>
              </a:lnSpc>
              <a:defRPr b="0" spc="-56" sz="2800">
                <a:latin typeface="Book Antiqua"/>
                <a:ea typeface="Book Antiqua"/>
                <a:cs typeface="Book Antiqua"/>
                <a:sym typeface="Book Antiqua"/>
              </a:defRPr>
            </a:pPr>
            <a:r>
              <a:rPr baseline="31999"/>
              <a:t>2</a:t>
            </a:r>
            <a:r>
              <a:t>Ti rendiamo grazie, Dio, Padre di Gesù nostro salvatore, per il tuo santo Nome che hai fatto abitare in noi, e per la conoscenza, la fede, l’amore e l’immortalità che ci hai dato per mezzo di Gesù tuo servo. </a:t>
            </a:r>
          </a:p>
          <a:p>
            <a:pPr algn="l" defTabSz="450000">
              <a:lnSpc>
                <a:spcPct val="90000"/>
              </a:lnSpc>
              <a:defRPr b="0" i="1" spc="-56" sz="2800">
                <a:solidFill>
                  <a:schemeClr val="accent4">
                    <a:hueOff val="468000"/>
                    <a:satOff val="-4761"/>
                    <a:lumOff val="10196"/>
                  </a:schemeClr>
                </a:solidFill>
                <a:latin typeface="Book Antiqua"/>
                <a:ea typeface="Book Antiqua"/>
                <a:cs typeface="Book Antiqua"/>
                <a:sym typeface="Book Antiqua"/>
              </a:defRPr>
            </a:pPr>
            <a:r>
              <a:t>2a strofa: Ringraziamento per il godimento del dono</a:t>
            </a:r>
          </a:p>
          <a:p>
            <a:pPr marL="179999" algn="l" defTabSz="450000">
              <a:lnSpc>
                <a:spcPct val="90000"/>
              </a:lnSpc>
              <a:defRPr b="0" spc="-56" sz="2800">
                <a:latin typeface="Book Antiqua"/>
                <a:ea typeface="Book Antiqua"/>
                <a:cs typeface="Book Antiqua"/>
                <a:sym typeface="Book Antiqua"/>
              </a:defRPr>
            </a:pPr>
            <a:r>
              <a:rPr baseline="31999"/>
              <a:t>3</a:t>
            </a:r>
            <a:r>
              <a:t>Tu Signore Dio onnipotente, Dio di tutte le cose, che hai creato il mondo e quanto è in esso, e hai seminato la legge nelle nostre anime, e hai preparato agli uomini ciò di cui nutrirsi, Dio dei nostri padri, santi e irreprensibili, Abramo, Isacco e Giacobbe, tuoi servi fedeli; </a:t>
            </a:r>
          </a:p>
          <a:p>
            <a:pPr marL="179999" algn="l" defTabSz="450000">
              <a:lnSpc>
                <a:spcPct val="90000"/>
              </a:lnSpc>
              <a:defRPr b="0" spc="-56" sz="2800">
                <a:latin typeface="Book Antiqua"/>
                <a:ea typeface="Book Antiqua"/>
                <a:cs typeface="Book Antiqua"/>
                <a:sym typeface="Book Antiqua"/>
              </a:defRPr>
            </a:pPr>
            <a:r>
              <a:t>Dio potente, fedele, vero e verace, che non inganna nelle promesse, che hai mandato sulla terra Gesù il tuo Cristo per vivere con gli uomini come uomo, Dio Verbo e uomo, e per estirpare l’errore sin dalla radice; </a:t>
            </a:r>
          </a:p>
          <a:p>
            <a:pPr algn="l" defTabSz="450000">
              <a:lnSpc>
                <a:spcPct val="90000"/>
              </a:lnSpc>
              <a:defRPr b="0" i="1" spc="-56" sz="2800">
                <a:solidFill>
                  <a:schemeClr val="accent4">
                    <a:hueOff val="468000"/>
                    <a:satOff val="-4761"/>
                    <a:lumOff val="10196"/>
                  </a:schemeClr>
                </a:solidFill>
                <a:latin typeface="Book Antiqua"/>
                <a:ea typeface="Book Antiqua"/>
                <a:cs typeface="Book Antiqua"/>
                <a:sym typeface="Book Antiqua"/>
              </a:defRPr>
            </a:pPr>
            <a:r>
              <a:t>3a strofa: Invocazione su “Gerusalemme”</a:t>
            </a:r>
          </a:p>
          <a:p>
            <a:pPr marL="179999" algn="l" defTabSz="450000">
              <a:lnSpc>
                <a:spcPct val="90000"/>
              </a:lnSpc>
              <a:defRPr b="0" spc="-56" sz="2800">
                <a:latin typeface="Book Antiqua"/>
                <a:ea typeface="Book Antiqua"/>
                <a:cs typeface="Book Antiqua"/>
                <a:sym typeface="Book Antiqua"/>
              </a:defRPr>
            </a:pPr>
            <a:r>
              <a:rPr baseline="31999"/>
              <a:t>4</a:t>
            </a:r>
            <a:r>
              <a:t>allo stesso modo tu, anche ora, per mezzo suo ricordati della tua santa chiesa che hai acquistato con il prezioso sangue del tuo Cristo, liberala da ogni male e rendila perfetta nel tuo amore e nella tua verità, e raduna noi tutti nel tuo regno, </a:t>
            </a:r>
            <a:br/>
            <a:r>
              <a:t>che tu hai preparato per lei.</a:t>
            </a:r>
          </a:p>
          <a:p>
            <a:pPr marL="179999" algn="l" defTabSz="450000">
              <a:lnSpc>
                <a:spcPct val="90000"/>
              </a:lnSpc>
              <a:defRPr b="0" spc="-56" sz="2800">
                <a:latin typeface="Book Antiqua"/>
                <a:ea typeface="Book Antiqua"/>
                <a:cs typeface="Book Antiqua"/>
                <a:sym typeface="Book Antiqua"/>
              </a:defRPr>
            </a:pPr>
            <a:r>
              <a:rPr baseline="31999"/>
              <a:t>5</a:t>
            </a:r>
            <a:r>
              <a:t>Maranathà: osanna al Figlio di David, benedetto colui che viene nel Nome del Signore, Dio Signore manifestatosi a noi nella carne. </a:t>
            </a:r>
          </a:p>
          <a:p>
            <a:pPr marL="179999" algn="l" defTabSz="450000">
              <a:lnSpc>
                <a:spcPct val="90000"/>
              </a:lnSpc>
              <a:defRPr b="0" spc="-56" sz="2800">
                <a:latin typeface="Book Antiqua"/>
                <a:ea typeface="Book Antiqua"/>
                <a:cs typeface="Book Antiqua"/>
                <a:sym typeface="Book Antiqua"/>
              </a:defRPr>
            </a:pPr>
            <a:r>
              <a:rPr baseline="31999"/>
              <a:t>6</a:t>
            </a:r>
            <a:r>
              <a:t>Se qualcuno è santo, si avvicini ; se qualcun altro non lo è, lo diventi per mezzo della conversione, Consentite poi anche ai vostri presbiteri di rendere grazie.</a:t>
            </a:r>
          </a:p>
        </p:txBody>
      </p:sp>
      <p:sp>
        <p:nvSpPr>
          <p:cNvPr id="209" name="Eucaristia Mistica"/>
          <p:cNvSpPr txBox="1"/>
          <p:nvPr/>
        </p:nvSpPr>
        <p:spPr>
          <a:xfrm>
            <a:off x="20597" y="5778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Eucaristia Mistica</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11"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12" name="PALEO-ANAFORA ALESSANDRI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PALEO-ANAFORA ALESSANDRINA</a:t>
            </a:r>
          </a:p>
        </p:txBody>
      </p:sp>
      <p:sp>
        <p:nvSpPr>
          <p:cNvPr id="213" name="1a strofa: Rendimento di grazie per la luce…"/>
          <p:cNvSpPr txBox="1"/>
          <p:nvPr/>
        </p:nvSpPr>
        <p:spPr>
          <a:xfrm>
            <a:off x="1289" y="1388110"/>
            <a:ext cx="12545022" cy="84251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l" defTabSz="450000">
              <a:lnSpc>
                <a:spcPct val="90000"/>
              </a:lnSpc>
              <a:defRPr b="0" i="1">
                <a:solidFill>
                  <a:schemeClr val="accent4">
                    <a:hueOff val="468000"/>
                    <a:satOff val="-4761"/>
                    <a:lumOff val="10196"/>
                  </a:schemeClr>
                </a:solidFill>
                <a:latin typeface="Book Antiqua"/>
                <a:ea typeface="Book Antiqua"/>
                <a:cs typeface="Book Antiqua"/>
                <a:sym typeface="Book Antiqua"/>
              </a:defRPr>
            </a:pPr>
            <a:r>
              <a:t>1a strofa: Rendimento di grazie per la luce</a:t>
            </a:r>
          </a:p>
          <a:p>
            <a:pPr marL="216050" algn="l" defTabSz="450000">
              <a:lnSpc>
                <a:spcPct val="90000"/>
              </a:lnSpc>
              <a:defRPr b="0">
                <a:latin typeface="Book Antiqua"/>
                <a:ea typeface="Book Antiqua"/>
                <a:cs typeface="Book Antiqua"/>
                <a:sym typeface="Book Antiqua"/>
              </a:defRPr>
            </a:pPr>
            <a:r>
              <a:t>… Te lodare di notte e di giorno […] a te che hai fatto il cielo e ogni cosa che è in esso, la terra e ciò che è nella terra, i mari, i fiumi e tutto ciò che è in essi, a te che hai fatto l’uomo o a tua immagine e somiglianza, tutto hai fatto </a:t>
            </a:r>
            <a:r>
              <a:rPr u="sng"/>
              <a:t>per mezzo della tua sapienza, della tua luce quella vera del tuo Figlio, il Signore e salvatore nostro Gesù Cristo</a:t>
            </a:r>
            <a:r>
              <a:t>,</a:t>
            </a:r>
          </a:p>
          <a:p>
            <a:pPr marL="216050" algn="l" defTabSz="450000">
              <a:lnSpc>
                <a:spcPct val="90000"/>
              </a:lnSpc>
              <a:defRPr b="0" i="1">
                <a:solidFill>
                  <a:schemeClr val="accent4">
                    <a:hueOff val="468000"/>
                    <a:satOff val="-4761"/>
                    <a:lumOff val="10196"/>
                  </a:schemeClr>
                </a:solidFill>
                <a:latin typeface="Book Antiqua"/>
                <a:ea typeface="Book Antiqua"/>
                <a:cs typeface="Book Antiqua"/>
                <a:sym typeface="Book Antiqua"/>
              </a:defRPr>
            </a:pPr>
            <a:r>
              <a:t>2a strofa: Offerta del sacrificio di lode (citazioni di istituzione Rm 12,1-2 e Mal 1,11)</a:t>
            </a:r>
          </a:p>
          <a:p>
            <a:pPr marL="216050" algn="l" defTabSz="450000">
              <a:lnSpc>
                <a:spcPct val="90000"/>
              </a:lnSpc>
              <a:defRPr b="0">
                <a:latin typeface="Book Antiqua"/>
                <a:ea typeface="Book Antiqua"/>
                <a:cs typeface="Book Antiqua"/>
                <a:sym typeface="Book Antiqua"/>
              </a:defRPr>
            </a:pPr>
            <a:r>
              <a:t>attraverso il quale a te, con lui e con lo Spirito Santo rendendo grazie</a:t>
            </a:r>
            <a:r>
              <a:rPr u="sng"/>
              <a:t> ti offriamo il sacrificio razionale</a:t>
            </a:r>
            <a:r>
              <a:t> (</a:t>
            </a:r>
            <a:r>
              <a:rPr i="1">
                <a:solidFill>
                  <a:schemeClr val="accent4">
                    <a:hueOff val="468000"/>
                    <a:satOff val="-4761"/>
                    <a:lumOff val="10196"/>
                  </a:schemeClr>
                </a:solidFill>
              </a:rPr>
              <a:t>”logico”</a:t>
            </a:r>
            <a:r>
              <a:t>), questo culto incruento, che ti offrono tutte le genti dal sorgere del sole al suo tramonto, da settentrione fino a mezzogiorno, perché grande è il nome tuo fra tutte le genti, e in ogni luogo incenso viene offerto al tuo santo nome e sacrificio puro. Sacrificio d’incenso e offerta, </a:t>
            </a:r>
          </a:p>
          <a:p>
            <a:pPr marL="216050" algn="l" defTabSz="450000">
              <a:lnSpc>
                <a:spcPct val="90000"/>
              </a:lnSpc>
              <a:defRPr b="0" i="1">
                <a:solidFill>
                  <a:schemeClr val="accent4">
                    <a:hueOff val="468000"/>
                    <a:satOff val="-4761"/>
                    <a:lumOff val="10196"/>
                  </a:schemeClr>
                </a:solidFill>
                <a:latin typeface="Book Antiqua"/>
                <a:ea typeface="Book Antiqua"/>
                <a:cs typeface="Book Antiqua"/>
                <a:sym typeface="Book Antiqua"/>
              </a:defRPr>
            </a:pPr>
            <a:r>
              <a:t>3a strofa: Suppliche per la chiesa, e il mondo</a:t>
            </a:r>
          </a:p>
          <a:p>
            <a:pPr marL="216050" algn="l" defTabSz="450000">
              <a:lnSpc>
                <a:spcPct val="90000"/>
              </a:lnSpc>
              <a:defRPr b="0">
                <a:latin typeface="Book Antiqua"/>
                <a:ea typeface="Book Antiqua"/>
                <a:cs typeface="Book Antiqua"/>
                <a:sym typeface="Book Antiqua"/>
              </a:defRPr>
            </a:pPr>
            <a:r>
              <a:t>Ti preghiamo e ti invochiamo; ricordati della santa tua e una cattolica chiesa, di tutti i popoli e di tutte le tue greggi. La pace dai cieli stabilisci per tutti i nostri cuori, ma anche di questa vita donaci la pace. Il regno della terra in pace per noi e per il santo tuo Nome capo della […] eserciti, comandanti, consiglio […] per la semenza e la messe. […] custodisci per i poveri del tuo popolo, per noi tutti che invochiamo il tuo Nome, per quelli che sperano in te. Alle anime di coloro che si sono addormentati dona riposo, ricordati di coloro dei quali oggi facciamo memoria. </a:t>
            </a:r>
          </a:p>
          <a:p>
            <a:pPr marL="216050" algn="l" defTabSz="450000">
              <a:lnSpc>
                <a:spcPct val="90000"/>
              </a:lnSpc>
              <a:defRPr b="0">
                <a:latin typeface="Book Antiqua"/>
                <a:ea typeface="Book Antiqua"/>
                <a:cs typeface="Book Antiqua"/>
                <a:sym typeface="Book Antiqua"/>
              </a:defRPr>
            </a:pPr>
            <a:r>
              <a:t>E di quelli di cui abbiamo detto e di quelli di cui non abbiamo i nomi in ogni parte dei nostri santi padri ortodossi dei vescovi e dacci di aver parte ed eredità con la […] dei tuoi santi profeti, apostoli e martiri le loro dignità la […]</a:t>
            </a:r>
          </a:p>
          <a:p>
            <a:pPr marL="216050" algn="l" defTabSz="450000">
              <a:lnSpc>
                <a:spcPct val="90000"/>
              </a:lnSpc>
              <a:defRPr b="0">
                <a:latin typeface="Book Antiqua"/>
                <a:ea typeface="Book Antiqua"/>
                <a:cs typeface="Book Antiqua"/>
                <a:sym typeface="Book Antiqua"/>
              </a:defRPr>
            </a:pPr>
            <a:r>
              <a:t>A loro concedi per mezzo del Signore e salvatore nostro; attraverso il quale a te la gloria per i secoli dei secoli.</a:t>
            </a:r>
          </a:p>
        </p:txBody>
      </p:sp>
      <p:sp>
        <p:nvSpPr>
          <p:cNvPr id="214" name="Papiro di Strasburgo (Gr 254)"/>
          <p:cNvSpPr txBox="1"/>
          <p:nvPr/>
        </p:nvSpPr>
        <p:spPr>
          <a:xfrm>
            <a:off x="20597" y="5778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Papiro di Strasburgo (Gr 254)</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22"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123" name="LEZIONI…"/>
          <p:cNvSpPr txBox="1"/>
          <p:nvPr/>
        </p:nvSpPr>
        <p:spPr>
          <a:xfrm>
            <a:off x="566663" y="1581785"/>
            <a:ext cx="11247637" cy="80378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90000"/>
              </a:lnSpc>
              <a:spcBef>
                <a:spcPts val="1000"/>
              </a:spcBef>
              <a:tabLst>
                <a:tab pos="444500" algn="l"/>
                <a:tab pos="889000" algn="l"/>
                <a:tab pos="1346200" algn="l"/>
                <a:tab pos="1790700" algn="l"/>
                <a:tab pos="2247900" algn="l"/>
                <a:tab pos="2692400" algn="l"/>
                <a:tab pos="3149600" algn="l"/>
                <a:tab pos="3594100" algn="l"/>
                <a:tab pos="4038600" algn="l"/>
                <a:tab pos="4495800" algn="l"/>
                <a:tab pos="4940300" algn="l"/>
                <a:tab pos="5397500" algn="l"/>
                <a:tab pos="5842000" algn="l"/>
                <a:tab pos="6299200" algn="l"/>
                <a:tab pos="6743700" algn="l"/>
                <a:tab pos="7188200" algn="l"/>
                <a:tab pos="7645400" algn="l"/>
                <a:tab pos="8089900" algn="l"/>
                <a:tab pos="8547100" algn="l"/>
                <a:tab pos="8991600" algn="l"/>
                <a:tab pos="9448800" algn="l"/>
                <a:tab pos="9652000" algn="l"/>
              </a:tabLst>
              <a:defRPr cap="small">
                <a:uFill>
                  <a:solidFill>
                    <a:srgbClr val="000000"/>
                  </a:solidFill>
                </a:uFill>
                <a:latin typeface="Book Antiqua"/>
                <a:ea typeface="Book Antiqua"/>
                <a:cs typeface="Book Antiqua"/>
                <a:sym typeface="Book Antiqua"/>
              </a:defRPr>
            </a:pPr>
            <a:r>
              <a:t>LEZIONI</a:t>
            </a:r>
          </a:p>
          <a:p>
            <a:pPr algn="just" defTabSz="450000">
              <a:lnSpc>
                <a:spcPct val="90000"/>
              </a:lnSpc>
              <a:spcBef>
                <a:spcPts val="1000"/>
              </a:spcBef>
              <a:defRPr b="0">
                <a:latin typeface="Book Antiqua"/>
                <a:ea typeface="Book Antiqua"/>
                <a:cs typeface="Book Antiqua"/>
                <a:sym typeface="Book Antiqua"/>
              </a:defRPr>
            </a:pPr>
            <a:r>
              <a:t>Le lezioni si terranno il giovedì, dalle 21 alle 22.30 circa, secondo il calendario seguente.</a:t>
            </a:r>
          </a:p>
          <a:p>
            <a:pPr marL="457200" indent="-317500" algn="just" defTabSz="450000">
              <a:lnSpc>
                <a:spcPct val="90000"/>
              </a:lnSpc>
              <a:spcBef>
                <a:spcPts val="1000"/>
              </a:spcBef>
              <a:buClr>
                <a:srgbClr val="444444"/>
              </a:buClr>
              <a:buSzPct val="100000"/>
              <a:buFont typeface="Helvetica"/>
              <a:buChar char="•"/>
              <a:defRPr b="0">
                <a:latin typeface="Book Antiqua"/>
                <a:ea typeface="Book Antiqua"/>
                <a:cs typeface="Book Antiqua"/>
                <a:sym typeface="Book Antiqua"/>
              </a:defRPr>
            </a:pPr>
            <a:r>
              <a:rPr b="1"/>
              <a:t>18 febbraio</a:t>
            </a:r>
            <a:r>
              <a:t> DALL’ULTIMA CENA ALLA “FRAZIONE DEL PANE” (Francesco Pieri) Origini neotestamentarie dell’Eucaristia. </a:t>
            </a:r>
            <a:r>
              <a:rPr>
                <a:hlinkClick r:id="rId3" invalidUrl="" action="" tgtFrame="" tooltip="" history="1" highlightClick="0" endSnd="0"/>
              </a:rPr>
              <a:t>origini dell’eucaristia – I</a:t>
            </a:r>
          </a:p>
          <a:p>
            <a:pPr marL="457200" indent="-317500" algn="just" defTabSz="450000">
              <a:lnSpc>
                <a:spcPct val="90000"/>
              </a:lnSpc>
              <a:spcBef>
                <a:spcPts val="1000"/>
              </a:spcBef>
              <a:buClr>
                <a:srgbClr val="444444"/>
              </a:buClr>
              <a:buSzPct val="100000"/>
              <a:buFont typeface="Helvetica"/>
              <a:buChar char="•"/>
              <a:defRPr b="0">
                <a:latin typeface="Book Antiqua"/>
                <a:ea typeface="Book Antiqua"/>
                <a:cs typeface="Book Antiqua"/>
                <a:sym typeface="Book Antiqua"/>
              </a:defRPr>
            </a:pPr>
            <a:r>
              <a:rPr b="1"/>
              <a:t>25 febbraio</a:t>
            </a:r>
            <a:r>
              <a:t> L’EUCARISTIA DEI PRIMI SECOLI – 1a parte (Francesco Pieri) Testimonianze patristiche dal II al IV secolo. </a:t>
            </a:r>
            <a:r>
              <a:rPr>
                <a:hlinkClick r:id="rId4" invalidUrl="" action="" tgtFrame="" tooltip="" history="1" highlightClick="0" endSnd="0"/>
              </a:rPr>
              <a:t>origini dell’eucaristia – II</a:t>
            </a:r>
          </a:p>
          <a:p>
            <a:pPr marL="457200" indent="-317500" algn="just" defTabSz="450000">
              <a:lnSpc>
                <a:spcPct val="90000"/>
              </a:lnSpc>
              <a:spcBef>
                <a:spcPts val="1000"/>
              </a:spcBef>
              <a:buClr>
                <a:srgbClr val="444444"/>
              </a:buClr>
              <a:buSzPct val="100000"/>
              <a:buFont typeface="Helvetica"/>
              <a:buChar char="•"/>
              <a:defRPr b="0">
                <a:latin typeface="Book Antiqua"/>
                <a:ea typeface="Book Antiqua"/>
                <a:cs typeface="Book Antiqua"/>
                <a:sym typeface="Book Antiqua"/>
              </a:defRPr>
            </a:pPr>
            <a:r>
              <a:rPr b="1"/>
              <a:t>4 marzo</a:t>
            </a:r>
            <a:r>
              <a:t> L’EUCARISTIA DEI PRIMI SECOLI – 2a parte (Stefano Culiersi) Dalla </a:t>
            </a:r>
            <a:r>
              <a:rPr i="1"/>
              <a:t>Didakè</a:t>
            </a:r>
            <a:r>
              <a:t> al Canone Romano</a:t>
            </a:r>
          </a:p>
          <a:p>
            <a:pPr marL="457200" indent="-317500" algn="just" defTabSz="450000">
              <a:lnSpc>
                <a:spcPct val="90000"/>
              </a:lnSpc>
              <a:spcBef>
                <a:spcPts val="1000"/>
              </a:spcBef>
              <a:buClr>
                <a:srgbClr val="444444"/>
              </a:buClr>
              <a:buSzPct val="100000"/>
              <a:buFont typeface="Helvetica"/>
              <a:buChar char="•"/>
              <a:defRPr b="0">
                <a:latin typeface="Book Antiqua"/>
                <a:ea typeface="Book Antiqua"/>
                <a:cs typeface="Book Antiqua"/>
                <a:sym typeface="Book Antiqua"/>
              </a:defRPr>
            </a:pPr>
            <a:r>
              <a:rPr b="1"/>
              <a:t>11 marzo</a:t>
            </a:r>
            <a:r>
              <a:t> LA MESSA ROMANA DAL V ALL’VIII SECOLO (Stefano Culiersi) L’epoca dei grandi sacramentari Leoniano, Gelasiano e Gregoriano</a:t>
            </a:r>
          </a:p>
          <a:p>
            <a:pPr marL="457200" indent="-317500" algn="just" defTabSz="450000">
              <a:lnSpc>
                <a:spcPct val="90000"/>
              </a:lnSpc>
              <a:spcBef>
                <a:spcPts val="1000"/>
              </a:spcBef>
              <a:buClr>
                <a:srgbClr val="444444"/>
              </a:buClr>
              <a:buSzPct val="100000"/>
              <a:buFont typeface="Helvetica"/>
              <a:buChar char="•"/>
              <a:defRPr b="0">
                <a:latin typeface="Book Antiqua"/>
                <a:ea typeface="Book Antiqua"/>
                <a:cs typeface="Book Antiqua"/>
                <a:sym typeface="Book Antiqua"/>
              </a:defRPr>
            </a:pPr>
            <a:r>
              <a:rPr b="1"/>
              <a:t>18 marzo</a:t>
            </a:r>
            <a:r>
              <a:t> LA MESSA ROMANA DALL’VIII AL XIII SECOLO (Stefano Culiersi) Gli </a:t>
            </a:r>
            <a:r>
              <a:rPr i="1"/>
              <a:t>Ordines</a:t>
            </a:r>
            <a:r>
              <a:t> e i Pontificali romani</a:t>
            </a:r>
          </a:p>
          <a:p>
            <a:pPr marL="457200" indent="-317500" algn="just" defTabSz="450000">
              <a:lnSpc>
                <a:spcPct val="90000"/>
              </a:lnSpc>
              <a:spcBef>
                <a:spcPts val="1000"/>
              </a:spcBef>
              <a:buClr>
                <a:srgbClr val="444444"/>
              </a:buClr>
              <a:buSzPct val="100000"/>
              <a:buFont typeface="Helvetica"/>
              <a:buChar char="•"/>
              <a:defRPr b="0">
                <a:latin typeface="Book Antiqua"/>
                <a:ea typeface="Book Antiqua"/>
                <a:cs typeface="Book Antiqua"/>
                <a:sym typeface="Book Antiqua"/>
              </a:defRPr>
            </a:pPr>
            <a:r>
              <a:rPr b="1"/>
              <a:t>25 marzo </a:t>
            </a:r>
            <a:r>
              <a:t>LA MESSA TRIDENTINA (Stefano Culiersi) Il messale romano del 1570</a:t>
            </a:r>
          </a:p>
          <a:p>
            <a:pPr marL="457200" indent="-317500" algn="just" defTabSz="450000">
              <a:lnSpc>
                <a:spcPct val="90000"/>
              </a:lnSpc>
              <a:spcBef>
                <a:spcPts val="1000"/>
              </a:spcBef>
              <a:buClr>
                <a:srgbClr val="444444"/>
              </a:buClr>
              <a:buSzPct val="100000"/>
              <a:buFont typeface="Helvetica"/>
              <a:buChar char="•"/>
              <a:defRPr b="0">
                <a:latin typeface="Book Antiqua"/>
                <a:ea typeface="Book Antiqua"/>
                <a:cs typeface="Book Antiqua"/>
                <a:sym typeface="Book Antiqua"/>
              </a:defRPr>
            </a:pPr>
            <a:r>
              <a:rPr b="1"/>
              <a:t>8 aprile</a:t>
            </a:r>
            <a:r>
              <a:t> ICONOGRAFIA DEL RITO EUCARISTICO (Giovanni Gardini) Dall’arte paleocristiana alle grandi basiliche del VI secolo</a:t>
            </a:r>
          </a:p>
          <a:p>
            <a:pPr marL="457200" indent="-317500" algn="just" defTabSz="450000">
              <a:lnSpc>
                <a:spcPct val="90000"/>
              </a:lnSpc>
              <a:spcBef>
                <a:spcPts val="1000"/>
              </a:spcBef>
              <a:buClr>
                <a:srgbClr val="444444"/>
              </a:buClr>
              <a:buSzPct val="100000"/>
              <a:buFont typeface="Helvetica"/>
              <a:buChar char="•"/>
              <a:defRPr b="0">
                <a:latin typeface="Book Antiqua"/>
                <a:ea typeface="Book Antiqua"/>
                <a:cs typeface="Book Antiqua"/>
                <a:sym typeface="Book Antiqua"/>
              </a:defRPr>
            </a:pPr>
            <a:r>
              <a:rPr b="1"/>
              <a:t>15 aprile</a:t>
            </a:r>
            <a:r>
              <a:t> «A MESSA FIGLIOLI» E LE PREMESSE DEL CONCILIO (Stefano Culiersi)  Lo strumento lercariano di partecipazione attiva dei fedeli</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16"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17" name="ANAFORA ANTIOCHE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ANTIOCHENA</a:t>
            </a:r>
          </a:p>
        </p:txBody>
      </p:sp>
      <p:sp>
        <p:nvSpPr>
          <p:cNvPr id="218" name="1Il Signore sia con voi! E con il tuo spirito.…"/>
          <p:cNvSpPr txBox="1"/>
          <p:nvPr/>
        </p:nvSpPr>
        <p:spPr>
          <a:xfrm>
            <a:off x="-24111" y="941069"/>
            <a:ext cx="12545022" cy="90144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lnSpc>
                <a:spcPct val="80000"/>
              </a:lnSpc>
              <a:defRPr b="0">
                <a:latin typeface="Book Antiqua"/>
                <a:ea typeface="Book Antiqua"/>
                <a:cs typeface="Book Antiqua"/>
                <a:sym typeface="Book Antiqua"/>
              </a:defRPr>
            </a:pPr>
            <a:r>
              <a:rPr baseline="31999"/>
              <a:t>1</a:t>
            </a:r>
            <a:r>
              <a:t>Il Signore sia con voi!	E con il tuo spirito. </a:t>
            </a:r>
          </a:p>
          <a:p>
            <a:pPr marL="216050" algn="just" defTabSz="450000">
              <a:lnSpc>
                <a:spcPct val="80000"/>
              </a:lnSpc>
              <a:defRPr b="0">
                <a:latin typeface="Book Antiqua"/>
                <a:ea typeface="Book Antiqua"/>
                <a:cs typeface="Book Antiqua"/>
                <a:sym typeface="Book Antiqua"/>
              </a:defRPr>
            </a:pPr>
            <a:r>
              <a:t>In alto i cuori! 	Li abbiamo verso il Signore. </a:t>
            </a:r>
          </a:p>
          <a:p>
            <a:pPr marL="216050" algn="just" defTabSz="450000">
              <a:lnSpc>
                <a:spcPct val="80000"/>
              </a:lnSpc>
              <a:defRPr b="0">
                <a:latin typeface="Book Antiqua"/>
                <a:ea typeface="Book Antiqua"/>
                <a:cs typeface="Book Antiqua"/>
                <a:sym typeface="Book Antiqua"/>
              </a:defRPr>
            </a:pPr>
            <a:r>
              <a:t>Rendiamo grazie al Signore!	È degno e giusto. </a:t>
            </a:r>
          </a:p>
          <a:p>
            <a:pPr marL="216050" algn="just" defTabSz="450000">
              <a:lnSpc>
                <a:spcPct val="80000"/>
              </a:lnSpc>
              <a:defRPr b="0" i="1">
                <a:solidFill>
                  <a:schemeClr val="accent4">
                    <a:hueOff val="468000"/>
                    <a:satOff val="-4761"/>
                    <a:lumOff val="10196"/>
                  </a:schemeClr>
                </a:solidFill>
                <a:latin typeface="Book Antiqua"/>
                <a:ea typeface="Book Antiqua"/>
                <a:cs typeface="Book Antiqua"/>
                <a:sym typeface="Book Antiqua"/>
              </a:defRPr>
            </a:pPr>
            <a:r>
              <a:t>Ringraziamento:</a:t>
            </a:r>
          </a:p>
          <a:p>
            <a:pPr marL="216050" algn="just" defTabSz="450000">
              <a:lnSpc>
                <a:spcPct val="80000"/>
              </a:lnSpc>
              <a:defRPr b="0">
                <a:latin typeface="Book Antiqua"/>
                <a:ea typeface="Book Antiqua"/>
                <a:cs typeface="Book Antiqua"/>
                <a:sym typeface="Book Antiqua"/>
              </a:defRPr>
            </a:pPr>
            <a:r>
              <a:rPr baseline="31999"/>
              <a:t>2</a:t>
            </a:r>
            <a:r>
              <a:t>[Noi] ti rendiamo grazie, o Dio, per il tuo diletto servo Gesù Cristo, che negli ultimi tempi mandasti a noi [come] salvatore e redentore e messaggero della tua volontà; lui, che è il tuo inseparabile Verbo, per mezzo del quale facesti ogni cosa, e [che], nella tua compiacenza, mandasti dal cielo nel seno di una vergine; ed egli, essendo stato concepito nel grembo, si incarnò e si manifestò [come] tuo Figlio, nato dallo Spirito Santo e dalla Vergine. Egli, volendo compiere la tua volontà e acquistarti un popolo santo, stese le mani mentre pativa, per liberare dalla passione coloro che in te hanno creduto. </a:t>
            </a:r>
          </a:p>
          <a:p>
            <a:pPr marL="216050" algn="just" defTabSz="450000">
              <a:lnSpc>
                <a:spcPct val="80000"/>
              </a:lnSpc>
              <a:defRPr b="0" i="1">
                <a:solidFill>
                  <a:schemeClr val="accent4">
                    <a:hueOff val="468000"/>
                    <a:satOff val="-4761"/>
                    <a:lumOff val="10196"/>
                  </a:schemeClr>
                </a:solidFill>
                <a:latin typeface="Book Antiqua"/>
                <a:ea typeface="Book Antiqua"/>
                <a:cs typeface="Book Antiqua"/>
                <a:sym typeface="Book Antiqua"/>
              </a:defRPr>
            </a:pPr>
            <a:r>
              <a:t>Istituzione e “anamnesi + offerta”:</a:t>
            </a:r>
          </a:p>
          <a:p>
            <a:pPr marL="216050" algn="just" defTabSz="450000">
              <a:lnSpc>
                <a:spcPct val="80000"/>
              </a:lnSpc>
              <a:defRPr b="0">
                <a:latin typeface="Book Antiqua"/>
                <a:ea typeface="Book Antiqua"/>
                <a:cs typeface="Book Antiqua"/>
                <a:sym typeface="Book Antiqua"/>
              </a:defRPr>
            </a:pPr>
            <a:r>
              <a:rPr baseline="31999"/>
              <a:t>5</a:t>
            </a:r>
            <a:r>
              <a:t>Egli, quando si consegnava alla volontaria passione, per sciogliere [il potere del]la morte e rompere i vincoli del diavolo, per calpestare l’inferno e illuminare i giusti, per fissare il limite [della morte] e manifestare la risurrezione, prendendo il pane [e] rendendoti grazie, disse: «Prendete, mangiate: questo è il mio corpo, che per voi sta per essere spezzato». Allo stesso modo [prese] anche il calice, dicendo: «Questo è il mio sangue, che per voi sta per essere versato. Quando fate questo, [voi] fate il mio memoriale!».</a:t>
            </a:r>
          </a:p>
          <a:p>
            <a:pPr marL="216050" algn="just" defTabSz="450000">
              <a:lnSpc>
                <a:spcPct val="80000"/>
              </a:lnSpc>
              <a:defRPr b="0">
                <a:latin typeface="Book Antiqua"/>
                <a:ea typeface="Book Antiqua"/>
                <a:cs typeface="Book Antiqua"/>
                <a:sym typeface="Book Antiqua"/>
              </a:defRPr>
            </a:pPr>
            <a:r>
              <a:rPr baseline="31999"/>
              <a:t>6+7</a:t>
            </a:r>
            <a:r>
              <a:t>Celebrando dunque il memoriale della sua morte e risurrezione, </a:t>
            </a:r>
          </a:p>
          <a:p>
            <a:pPr marL="216050" algn="just" defTabSz="450000">
              <a:lnSpc>
                <a:spcPct val="80000"/>
              </a:lnSpc>
              <a:defRPr b="0">
                <a:latin typeface="Book Antiqua"/>
                <a:ea typeface="Book Antiqua"/>
                <a:cs typeface="Book Antiqua"/>
                <a:sym typeface="Book Antiqua"/>
              </a:defRPr>
            </a:pPr>
            <a:r>
              <a:rPr u="sng"/>
              <a:t>[noi] ti offriamo il pane e il calice,</a:t>
            </a:r>
            <a:r>
              <a:t> rendendoti grazie perché ci hai resi degni di stare dinanzi a te e di servirti. </a:t>
            </a:r>
          </a:p>
          <a:p>
            <a:pPr marL="216050" algn="just" defTabSz="450000">
              <a:lnSpc>
                <a:spcPct val="80000"/>
              </a:lnSpc>
              <a:defRPr b="0" i="1">
                <a:solidFill>
                  <a:schemeClr val="accent4">
                    <a:hueOff val="468000"/>
                    <a:satOff val="-4761"/>
                    <a:lumOff val="10196"/>
                  </a:schemeClr>
                </a:solidFill>
                <a:latin typeface="Book Antiqua"/>
                <a:ea typeface="Book Antiqua"/>
                <a:cs typeface="Book Antiqua"/>
                <a:sym typeface="Book Antiqua"/>
              </a:defRPr>
            </a:pPr>
            <a:r>
              <a:t>Invocazione sulla Chiesa:</a:t>
            </a:r>
          </a:p>
          <a:p>
            <a:pPr marL="216050" algn="just" defTabSz="450000">
              <a:lnSpc>
                <a:spcPct val="80000"/>
              </a:lnSpc>
              <a:defRPr b="0">
                <a:latin typeface="Book Antiqua"/>
                <a:ea typeface="Book Antiqua"/>
                <a:cs typeface="Book Antiqua"/>
                <a:sym typeface="Book Antiqua"/>
              </a:defRPr>
            </a:pPr>
            <a:r>
              <a:rPr baseline="31999"/>
              <a:t>8</a:t>
            </a:r>
            <a:r>
              <a:t>E ti chiediamo di mandare il tuo Spirito Santo sull’offerta della santa Chiesa, </a:t>
            </a:r>
          </a:p>
          <a:p>
            <a:pPr marL="216050" algn="just" defTabSz="450000">
              <a:lnSpc>
                <a:spcPct val="80000"/>
              </a:lnSpc>
              <a:defRPr b="0">
                <a:latin typeface="Book Antiqua"/>
                <a:ea typeface="Book Antiqua"/>
                <a:cs typeface="Book Antiqua"/>
                <a:sym typeface="Book Antiqua"/>
              </a:defRPr>
            </a:pPr>
            <a:r>
              <a:rPr baseline="31999"/>
              <a:t>9</a:t>
            </a:r>
            <a:r>
              <a:t>[perché,] radunando[li] in un solo [corpo], dia a tutti coloro che partecipano ai santi [misteri] di essere riempiti di Spirito Santo, per la conferma della fede nella verità, </a:t>
            </a:r>
          </a:p>
          <a:p>
            <a:pPr marL="216050" algn="just" defTabSz="450000">
              <a:lnSpc>
                <a:spcPct val="80000"/>
              </a:lnSpc>
              <a:defRPr b="0">
                <a:latin typeface="Book Antiqua"/>
                <a:ea typeface="Book Antiqua"/>
                <a:cs typeface="Book Antiqua"/>
                <a:sym typeface="Book Antiqua"/>
              </a:defRPr>
            </a:pPr>
            <a:r>
              <a:t>affinché ti lodiamo e ti glorifichiamo per il tuo servo Gesù Cristo, </a:t>
            </a:r>
            <a:br/>
            <a:r>
              <a:rPr baseline="31999"/>
              <a:t>10</a:t>
            </a:r>
            <a:r>
              <a:t>per mezzo del quale a te [è] la gloria e l’onore, ([a te] Padre, e al Figlio con il santo Spirito) nella tua santa Chiesa, ora e nei secoli dei secoli. </a:t>
            </a:r>
          </a:p>
          <a:p>
            <a:pPr marL="216050" algn="just" defTabSz="450000">
              <a:lnSpc>
                <a:spcPct val="80000"/>
              </a:lnSpc>
              <a:defRPr b="0">
                <a:latin typeface="Book Antiqua"/>
                <a:ea typeface="Book Antiqua"/>
                <a:cs typeface="Book Antiqua"/>
                <a:sym typeface="Book Antiqua"/>
              </a:defRPr>
            </a:pPr>
            <a:r>
              <a:rPr baseline="31999"/>
              <a:t>11</a:t>
            </a:r>
            <a:r>
              <a:t>Amen!</a:t>
            </a:r>
          </a:p>
        </p:txBody>
      </p:sp>
      <p:sp>
        <p:nvSpPr>
          <p:cNvPr id="219" name="Traditio apostolica"/>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Traditio apostolica</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21"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22" name="ANAFORA ANTIOCHE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ANTIOCHENA</a:t>
            </a:r>
          </a:p>
        </p:txBody>
      </p:sp>
      <p:sp>
        <p:nvSpPr>
          <p:cNvPr id="223" name="1. Dialogo iniziale…"/>
          <p:cNvSpPr txBox="1"/>
          <p:nvPr/>
        </p:nvSpPr>
        <p:spPr>
          <a:xfrm>
            <a:off x="509289" y="2647950"/>
            <a:ext cx="12545022" cy="554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200">
                <a:latin typeface="Book Antiqua"/>
                <a:ea typeface="Book Antiqua"/>
                <a:cs typeface="Book Antiqua"/>
                <a:sym typeface="Book Antiqua"/>
              </a:defRPr>
            </a:pPr>
            <a:r>
              <a:t>1. Dialogo iniziale</a:t>
            </a:r>
          </a:p>
          <a:p>
            <a:pPr algn="l">
              <a:defRPr b="0" sz="3200">
                <a:latin typeface="Book Antiqua"/>
                <a:ea typeface="Book Antiqua"/>
                <a:cs typeface="Book Antiqua"/>
                <a:sym typeface="Book Antiqua"/>
              </a:defRPr>
            </a:pPr>
            <a:r>
              <a:t>2. Azione di grazie</a:t>
            </a:r>
          </a:p>
          <a:p>
            <a:pPr algn="l">
              <a:defRPr b="0" sz="3200">
                <a:latin typeface="Book Antiqua"/>
                <a:ea typeface="Book Antiqua"/>
                <a:cs typeface="Book Antiqua"/>
                <a:sym typeface="Book Antiqua"/>
              </a:defRPr>
            </a:pPr>
            <a:r>
              <a:t>3. Sanctus</a:t>
            </a:r>
          </a:p>
          <a:p>
            <a:pPr algn="l">
              <a:defRPr b="0" sz="3200">
                <a:latin typeface="Book Antiqua"/>
                <a:ea typeface="Book Antiqua"/>
                <a:cs typeface="Book Antiqua"/>
                <a:sym typeface="Book Antiqua"/>
              </a:defRPr>
            </a:pPr>
            <a:r>
              <a:t>4. Orazione dopo il Sanctus</a:t>
            </a:r>
          </a:p>
          <a:p>
            <a:pPr algn="l">
              <a:defRPr b="0" sz="3200">
                <a:latin typeface="Book Antiqua"/>
                <a:ea typeface="Book Antiqua"/>
                <a:cs typeface="Book Antiqua"/>
                <a:sym typeface="Book Antiqua"/>
              </a:defRPr>
            </a:pPr>
            <a:r>
              <a:t>5. Racconto dell’istituzione</a:t>
            </a:r>
          </a:p>
          <a:p>
            <a:pPr algn="l">
              <a:defRPr b="0" sz="3200">
                <a:latin typeface="Book Antiqua"/>
                <a:ea typeface="Book Antiqua"/>
                <a:cs typeface="Book Antiqua"/>
                <a:sym typeface="Book Antiqua"/>
              </a:defRPr>
            </a:pPr>
            <a:r>
              <a:t>6. Anamnesi</a:t>
            </a:r>
          </a:p>
          <a:p>
            <a:pPr algn="l">
              <a:defRPr b="0" sz="3200">
                <a:latin typeface="Book Antiqua"/>
                <a:ea typeface="Book Antiqua"/>
                <a:cs typeface="Book Antiqua"/>
                <a:sym typeface="Book Antiqua"/>
              </a:defRPr>
            </a:pPr>
            <a:r>
              <a:t>7. Offerta</a:t>
            </a:r>
          </a:p>
          <a:p>
            <a:pPr algn="l">
              <a:defRPr b="0" sz="3200">
                <a:latin typeface="Book Antiqua"/>
                <a:ea typeface="Book Antiqua"/>
                <a:cs typeface="Book Antiqua"/>
                <a:sym typeface="Book Antiqua"/>
              </a:defRPr>
            </a:pPr>
            <a:r>
              <a:t>8. Epiclesi</a:t>
            </a:r>
          </a:p>
          <a:p>
            <a:pPr algn="l">
              <a:defRPr b="0" sz="3200">
                <a:latin typeface="Book Antiqua"/>
                <a:ea typeface="Book Antiqua"/>
                <a:cs typeface="Book Antiqua"/>
                <a:sym typeface="Book Antiqua"/>
              </a:defRPr>
            </a:pPr>
            <a:r>
              <a:t>9. Intercessioni</a:t>
            </a:r>
          </a:p>
          <a:p>
            <a:pPr algn="l">
              <a:defRPr b="0" sz="3200">
                <a:latin typeface="Book Antiqua"/>
                <a:ea typeface="Book Antiqua"/>
                <a:cs typeface="Book Antiqua"/>
                <a:sym typeface="Book Antiqua"/>
              </a:defRPr>
            </a:pPr>
            <a:r>
              <a:t>10. Dossologia</a:t>
            </a:r>
          </a:p>
          <a:p>
            <a:pPr algn="l">
              <a:defRPr b="0" sz="3200">
                <a:latin typeface="Book Antiqua"/>
                <a:ea typeface="Book Antiqua"/>
                <a:cs typeface="Book Antiqua"/>
                <a:sym typeface="Book Antiqua"/>
              </a:defRPr>
            </a:pPr>
            <a:r>
              <a:t>11. Amen del popolo</a:t>
            </a:r>
          </a:p>
        </p:txBody>
      </p:sp>
      <p:sp>
        <p:nvSpPr>
          <p:cNvPr id="224" name="Traditio apostolica"/>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Traditio apostolica</a:t>
            </a:r>
          </a:p>
        </p:txBody>
      </p:sp>
      <p:sp>
        <p:nvSpPr>
          <p:cNvPr id="225" name="STRUTTURA DELLA ANAFORA ANTIOCHENA"/>
          <p:cNvSpPr txBox="1"/>
          <p:nvPr/>
        </p:nvSpPr>
        <p:spPr>
          <a:xfrm>
            <a:off x="20597" y="195580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STRUTTURA DELLA ANAFORA ANTIOCHENA</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27"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28" name="ANAFORA ANTIOCHE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ANTIOCHENA</a:t>
            </a:r>
          </a:p>
        </p:txBody>
      </p:sp>
      <p:sp>
        <p:nvSpPr>
          <p:cNvPr id="229" name="INSERIMENTI SIRIACI…"/>
          <p:cNvSpPr txBox="1"/>
          <p:nvPr/>
        </p:nvSpPr>
        <p:spPr>
          <a:xfrm>
            <a:off x="229889" y="2514599"/>
            <a:ext cx="12545022" cy="307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200">
                <a:latin typeface="Book Antiqua"/>
                <a:ea typeface="Book Antiqua"/>
                <a:cs typeface="Book Antiqua"/>
                <a:sym typeface="Book Antiqua"/>
              </a:defRPr>
            </a:pPr>
            <a:r>
              <a:t>INSERIMENTI SIRIACI</a:t>
            </a:r>
          </a:p>
          <a:p>
            <a:pPr algn="l">
              <a:defRPr b="0" sz="3200">
                <a:latin typeface="Book Antiqua"/>
                <a:ea typeface="Book Antiqua"/>
                <a:cs typeface="Book Antiqua"/>
                <a:sym typeface="Book Antiqua"/>
              </a:defRPr>
            </a:pPr>
          </a:p>
          <a:p>
            <a:pPr algn="l">
              <a:defRPr b="0" sz="3200">
                <a:latin typeface="Book Antiqua"/>
                <a:ea typeface="Book Antiqua"/>
                <a:cs typeface="Book Antiqua"/>
                <a:sym typeface="Book Antiqua"/>
              </a:defRPr>
            </a:pPr>
            <a:r>
              <a:t>Nel Prefazio:</a:t>
            </a:r>
          </a:p>
          <a:p>
            <a:pPr lvl="1" marL="889000" indent="-444500" algn="l">
              <a:buSzPct val="145000"/>
              <a:buChar char="-"/>
              <a:defRPr sz="3200">
                <a:latin typeface="Book Antiqua"/>
                <a:ea typeface="Book Antiqua"/>
                <a:cs typeface="Book Antiqua"/>
                <a:sym typeface="Book Antiqua"/>
              </a:defRPr>
            </a:pPr>
            <a:r>
              <a:t>Sanctus e sviluppo teologico</a:t>
            </a:r>
          </a:p>
          <a:p>
            <a:pPr lvl="1" marL="889000" indent="-444500" algn="l">
              <a:buSzPct val="145000"/>
              <a:buChar char="-"/>
              <a:defRPr sz="3200">
                <a:latin typeface="Book Antiqua"/>
                <a:ea typeface="Book Antiqua"/>
                <a:cs typeface="Book Antiqua"/>
                <a:sym typeface="Book Antiqua"/>
              </a:defRPr>
            </a:pPr>
            <a:r>
              <a:t>Racconto dell’Ultima cena e Anamnesi + Offerta</a:t>
            </a:r>
          </a:p>
          <a:p>
            <a:pPr lvl="1" marL="889000" indent="-444500" algn="l">
              <a:buSzPct val="145000"/>
              <a:buChar char="-"/>
              <a:defRPr sz="3200">
                <a:latin typeface="Book Antiqua"/>
                <a:ea typeface="Book Antiqua"/>
                <a:cs typeface="Book Antiqua"/>
                <a:sym typeface="Book Antiqua"/>
              </a:defRPr>
            </a:pPr>
            <a:r>
              <a:t>Epiclesi</a:t>
            </a:r>
          </a:p>
        </p:txBody>
      </p:sp>
      <p:sp>
        <p:nvSpPr>
          <p:cNvPr id="230" name="Traditio apostolica"/>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Traditio apostolica</a:t>
            </a:r>
          </a:p>
        </p:txBody>
      </p:sp>
      <p:sp>
        <p:nvSpPr>
          <p:cNvPr id="231" name="STRUTTURA DELLA ANAFORA ANTIOCHENA"/>
          <p:cNvSpPr txBox="1"/>
          <p:nvPr/>
        </p:nvSpPr>
        <p:spPr>
          <a:xfrm>
            <a:off x="20597" y="195580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STRUTTURA DELLA ANAFORA ANTIOCHENA</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33"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34" name="ANAFORA SIRIACA ORIENTALE"/>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SIRIACA ORIENTALE</a:t>
            </a:r>
          </a:p>
        </p:txBody>
      </p:sp>
      <p:sp>
        <p:nvSpPr>
          <p:cNvPr id="235" name="Anafora degli apostoli (Addai e Mari)"/>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Anafora degli apostoli (Addai e Mari)</a:t>
            </a:r>
          </a:p>
        </p:txBody>
      </p:sp>
      <p:sp>
        <p:nvSpPr>
          <p:cNvPr id="236" name="Dialogo…"/>
          <p:cNvSpPr txBox="1"/>
          <p:nvPr/>
        </p:nvSpPr>
        <p:spPr>
          <a:xfrm>
            <a:off x="201563" y="6536689"/>
            <a:ext cx="12601675" cy="2827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lnSpc>
                <a:spcPct val="80000"/>
              </a:lnSpc>
              <a:defRPr b="0" i="1">
                <a:solidFill>
                  <a:schemeClr val="accent4">
                    <a:hueOff val="468000"/>
                    <a:satOff val="-4761"/>
                    <a:lumOff val="10196"/>
                  </a:schemeClr>
                </a:solidFill>
                <a:latin typeface="Book Antiqua"/>
                <a:ea typeface="Book Antiqua"/>
                <a:cs typeface="Book Antiqua"/>
                <a:sym typeface="Book Antiqua"/>
              </a:defRPr>
            </a:pPr>
            <a:r>
              <a:t>Dialogo</a:t>
            </a:r>
          </a:p>
          <a:p>
            <a:pPr marL="216050" algn="just" defTabSz="450000">
              <a:lnSpc>
                <a:spcPct val="80000"/>
              </a:lnSpc>
              <a:defRPr b="0">
                <a:latin typeface="Book Antiqua"/>
                <a:ea typeface="Book Antiqua"/>
                <a:cs typeface="Book Antiqua"/>
                <a:sym typeface="Book Antiqua"/>
              </a:defRPr>
            </a:pPr>
            <a:r>
              <a:rPr baseline="31999"/>
              <a:t>1</a:t>
            </a:r>
            <a:r>
              <a:t>La grazia del Signore nostro [Gesù Cristo, </a:t>
            </a:r>
          </a:p>
          <a:p>
            <a:pPr marL="216050" algn="just" defTabSz="450000">
              <a:lnSpc>
                <a:spcPct val="80000"/>
              </a:lnSpc>
              <a:defRPr b="0">
                <a:latin typeface="Book Antiqua"/>
                <a:ea typeface="Book Antiqua"/>
                <a:cs typeface="Book Antiqua"/>
                <a:sym typeface="Book Antiqua"/>
              </a:defRPr>
            </a:pPr>
            <a:r>
              <a:t>e l’amore di Dio Padre, </a:t>
            </a:r>
          </a:p>
          <a:p>
            <a:pPr marL="216050" algn="just" defTabSz="450000">
              <a:lnSpc>
                <a:spcPct val="80000"/>
              </a:lnSpc>
              <a:defRPr b="0">
                <a:latin typeface="Book Antiqua"/>
                <a:ea typeface="Book Antiqua"/>
                <a:cs typeface="Book Antiqua"/>
                <a:sym typeface="Book Antiqua"/>
              </a:defRPr>
            </a:pPr>
            <a:r>
              <a:t>e la comunione dello Spirito Santo </a:t>
            </a:r>
          </a:p>
          <a:p>
            <a:pPr marL="216050" algn="just" defTabSz="450000">
              <a:lnSpc>
                <a:spcPct val="80000"/>
              </a:lnSpc>
              <a:defRPr b="0">
                <a:latin typeface="Book Antiqua"/>
                <a:ea typeface="Book Antiqua"/>
                <a:cs typeface="Book Antiqua"/>
                <a:sym typeface="Book Antiqua"/>
              </a:defRPr>
            </a:pPr>
            <a:r>
              <a:t>sia con tutti noi, ora e in ogni tempo, </a:t>
            </a:r>
          </a:p>
          <a:p>
            <a:pPr marL="216050" algn="just" defTabSz="450000">
              <a:lnSpc>
                <a:spcPct val="80000"/>
              </a:lnSpc>
              <a:defRPr b="0">
                <a:latin typeface="Book Antiqua"/>
                <a:ea typeface="Book Antiqua"/>
                <a:cs typeface="Book Antiqua"/>
                <a:sym typeface="Book Antiqua"/>
              </a:defRPr>
            </a:pPr>
            <a:r>
              <a:t>e nei secoli dei secoli]! 	Amen.</a:t>
            </a:r>
          </a:p>
          <a:p>
            <a:pPr marL="216050" algn="just" defTabSz="450000">
              <a:lnSpc>
                <a:spcPct val="80000"/>
              </a:lnSpc>
              <a:defRPr b="0">
                <a:latin typeface="Book Antiqua"/>
                <a:ea typeface="Book Antiqua"/>
                <a:cs typeface="Book Antiqua"/>
                <a:sym typeface="Book Antiqua"/>
              </a:defRPr>
            </a:pPr>
            <a:r>
              <a:t>In alto siano le vostre menti! 	A te sono, Dio [di Abramo e di Isacco e di Israele, re lodabile]. </a:t>
            </a:r>
          </a:p>
          <a:p>
            <a:pPr marL="216050" algn="just" defTabSz="450000">
              <a:lnSpc>
                <a:spcPct val="80000"/>
              </a:lnSpc>
              <a:defRPr b="0">
                <a:latin typeface="Book Antiqua"/>
                <a:ea typeface="Book Antiqua"/>
                <a:cs typeface="Book Antiqua"/>
                <a:sym typeface="Book Antiqua"/>
              </a:defRPr>
            </a:pPr>
            <a:r>
              <a:t>L’oblazione a Dio, Signore di tutti, viene offerta! 	 È conveniente e giusto. </a:t>
            </a:r>
          </a:p>
        </p:txBody>
      </p:sp>
      <p:sp>
        <p:nvSpPr>
          <p:cNvPr id="237" name="Gli elementi siriaci si sono aggiunti alla struttura paleo-anaforica a tre strofe:"/>
          <p:cNvSpPr txBox="1"/>
          <p:nvPr/>
        </p:nvSpPr>
        <p:spPr>
          <a:xfrm>
            <a:off x="229889" y="1371599"/>
            <a:ext cx="12545022"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sz="3200">
                <a:latin typeface="Book Antiqua"/>
                <a:ea typeface="Book Antiqua"/>
                <a:cs typeface="Book Antiqua"/>
                <a:sym typeface="Book Antiqua"/>
              </a:defRPr>
            </a:pPr>
            <a:r>
              <a:t>Gli elementi siriaci si sono aggiunti alla struttura paleo-anaforica a tre strofe:</a:t>
            </a:r>
          </a:p>
        </p:txBody>
      </p:sp>
      <p:sp>
        <p:nvSpPr>
          <p:cNvPr id="238" name="PRIMA STROFA: Rendimento di Grazie"/>
          <p:cNvSpPr txBox="1"/>
          <p:nvPr/>
        </p:nvSpPr>
        <p:spPr>
          <a:xfrm>
            <a:off x="229889" y="2800349"/>
            <a:ext cx="1254502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a:latin typeface="Book Antiqua"/>
                <a:ea typeface="Book Antiqua"/>
                <a:cs typeface="Book Antiqua"/>
                <a:sym typeface="Book Antiqua"/>
              </a:defRPr>
            </a:pPr>
            <a:r>
              <a:t>PRIMA STROFA: Rendimento di Grazie</a:t>
            </a:r>
          </a:p>
        </p:txBody>
      </p:sp>
      <p:sp>
        <p:nvSpPr>
          <p:cNvPr id="239" name="SECONDA STROFA: Godimento del bene (racconto istituzionale)"/>
          <p:cNvSpPr txBox="1"/>
          <p:nvPr/>
        </p:nvSpPr>
        <p:spPr>
          <a:xfrm>
            <a:off x="229889" y="3699509"/>
            <a:ext cx="1254502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a:latin typeface="Book Antiqua"/>
                <a:ea typeface="Book Antiqua"/>
                <a:cs typeface="Book Antiqua"/>
                <a:sym typeface="Book Antiqua"/>
              </a:defRPr>
            </a:pPr>
            <a:r>
              <a:t>SECONDA STROFA: Godimento del bene (racconto istituzionale)</a:t>
            </a:r>
          </a:p>
        </p:txBody>
      </p:sp>
      <p:sp>
        <p:nvSpPr>
          <p:cNvPr id="240" name="TERZA STROFA: Intercessioni"/>
          <p:cNvSpPr txBox="1"/>
          <p:nvPr/>
        </p:nvSpPr>
        <p:spPr>
          <a:xfrm>
            <a:off x="229889" y="4076699"/>
            <a:ext cx="1254502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a:latin typeface="Book Antiqua"/>
                <a:ea typeface="Book Antiqua"/>
                <a:cs typeface="Book Antiqua"/>
                <a:sym typeface="Book Antiqua"/>
              </a:defRPr>
            </a:pPr>
            <a:r>
              <a:t>TERZA STROFA: Intercessioni</a:t>
            </a:r>
          </a:p>
        </p:txBody>
      </p:sp>
      <p:sp>
        <p:nvSpPr>
          <p:cNvPr id="241" name="+ Sanctus, inno angelico"/>
          <p:cNvSpPr txBox="1"/>
          <p:nvPr/>
        </p:nvSpPr>
        <p:spPr>
          <a:xfrm>
            <a:off x="1804689" y="3219449"/>
            <a:ext cx="1254502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Sanctus, inno angelico</a:t>
            </a:r>
          </a:p>
        </p:txBody>
      </p:sp>
      <p:sp>
        <p:nvSpPr>
          <p:cNvPr id="242" name="+ Quasi racconto e anamnesi"/>
          <p:cNvSpPr txBox="1"/>
          <p:nvPr/>
        </p:nvSpPr>
        <p:spPr>
          <a:xfrm>
            <a:off x="1804689" y="4444999"/>
            <a:ext cx="10529095"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Quasi racconto e anamnesi</a:t>
            </a:r>
          </a:p>
        </p:txBody>
      </p:sp>
      <p:sp>
        <p:nvSpPr>
          <p:cNvPr id="243" name="+ Epiclesi"/>
          <p:cNvSpPr txBox="1"/>
          <p:nvPr/>
        </p:nvSpPr>
        <p:spPr>
          <a:xfrm>
            <a:off x="1804689" y="4878069"/>
            <a:ext cx="10529095"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Epiclesi</a:t>
            </a:r>
          </a:p>
        </p:txBody>
      </p:sp>
      <p:sp>
        <p:nvSpPr>
          <p:cNvPr id="244" name="+ Dossologia"/>
          <p:cNvSpPr txBox="1"/>
          <p:nvPr/>
        </p:nvSpPr>
        <p:spPr>
          <a:xfrm>
            <a:off x="1804689" y="5306694"/>
            <a:ext cx="10797779"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Dossologia</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46"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47" name="ANAFORA SIRIACA ORIENTALE"/>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SIRIACA ORIENTALE</a:t>
            </a:r>
          </a:p>
        </p:txBody>
      </p:sp>
      <p:sp>
        <p:nvSpPr>
          <p:cNvPr id="248" name="Anafora degli apostoli (Addai e Mari)"/>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Anafora degli apostoli (Addai e Mari)</a:t>
            </a:r>
          </a:p>
        </p:txBody>
      </p:sp>
      <p:sp>
        <p:nvSpPr>
          <p:cNvPr id="249" name="Prefazio:…"/>
          <p:cNvSpPr txBox="1"/>
          <p:nvPr/>
        </p:nvSpPr>
        <p:spPr>
          <a:xfrm>
            <a:off x="-76200" y="2675890"/>
            <a:ext cx="12812019" cy="7246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lnSpc>
                <a:spcPct val="80000"/>
              </a:lnSpc>
              <a:defRPr b="0" i="1">
                <a:solidFill>
                  <a:schemeClr val="accent4">
                    <a:hueOff val="468000"/>
                    <a:satOff val="-4761"/>
                    <a:lumOff val="10196"/>
                  </a:schemeClr>
                </a:solidFill>
                <a:latin typeface="Book Antiqua"/>
                <a:ea typeface="Book Antiqua"/>
                <a:cs typeface="Book Antiqua"/>
                <a:sym typeface="Book Antiqua"/>
              </a:defRPr>
            </a:pPr>
            <a:r>
              <a:t>Prefazio:</a:t>
            </a:r>
          </a:p>
          <a:p>
            <a:pPr marL="216050" algn="just" defTabSz="450000">
              <a:lnSpc>
                <a:spcPct val="80000"/>
              </a:lnSpc>
              <a:defRPr b="0">
                <a:latin typeface="Book Antiqua"/>
                <a:ea typeface="Book Antiqua"/>
                <a:cs typeface="Book Antiqua"/>
                <a:sym typeface="Book Antiqua"/>
              </a:defRPr>
            </a:pPr>
            <a:r>
              <a:rPr baseline="31999"/>
              <a:t>2</a:t>
            </a:r>
            <a:r>
              <a:t>È degno di lode da tutte le nostre bocche e di confessione da tutte le nostre lingue il Nome adorabile e lodabile del Padre e del Figlio e dello Spirito Santo, che creò il mondo nella sua grazia, e i suoi abitanti nella sua pietà, e redense gli uomini nella sua clemenza, e fece una grande grazia ai mortali.</a:t>
            </a:r>
          </a:p>
          <a:p>
            <a:pPr marL="216050" algn="just" defTabSz="450000">
              <a:lnSpc>
                <a:spcPct val="80000"/>
              </a:lnSpc>
              <a:defRPr b="0">
                <a:latin typeface="Book Antiqua"/>
                <a:ea typeface="Book Antiqua"/>
                <a:cs typeface="Book Antiqua"/>
                <a:sym typeface="Book Antiqua"/>
              </a:defRPr>
            </a:pPr>
            <a:r>
              <a:t>La tua grandezza, Signore, adorano mille migliaia di esseri superiori e diecimila miriadi di Angeli, le schiere di esseri spirituali, ministri di fuoco e di spirito, insieme ai Cherubini e ai Serafini santi lodano il tuo Nome, vociferando e lodando [incessantemente, e gridando l’uno all’altro e dicendo]: </a:t>
            </a:r>
          </a:p>
          <a:p>
            <a:pPr marL="216050" algn="just" defTabSz="450000">
              <a:lnSpc>
                <a:spcPct val="80000"/>
              </a:lnSpc>
              <a:defRPr b="0" i="1">
                <a:solidFill>
                  <a:schemeClr val="accent4">
                    <a:hueOff val="468000"/>
                    <a:satOff val="-4761"/>
                    <a:lumOff val="10196"/>
                  </a:schemeClr>
                </a:solidFill>
                <a:latin typeface="Book Antiqua"/>
                <a:ea typeface="Book Antiqua"/>
                <a:cs typeface="Book Antiqua"/>
                <a:sym typeface="Book Antiqua"/>
              </a:defRPr>
            </a:pPr>
            <a:r>
              <a:t>Sanctus:</a:t>
            </a:r>
          </a:p>
          <a:p>
            <a:pPr marL="216050" algn="just" defTabSz="450000">
              <a:lnSpc>
                <a:spcPct val="80000"/>
              </a:lnSpc>
              <a:defRPr b="0">
                <a:latin typeface="Book Antiqua"/>
                <a:ea typeface="Book Antiqua"/>
                <a:cs typeface="Book Antiqua"/>
                <a:sym typeface="Book Antiqua"/>
              </a:defRPr>
            </a:pPr>
            <a:r>
              <a:rPr baseline="31999"/>
              <a:t>3</a:t>
            </a:r>
            <a:r>
              <a:t>Santo, santo, [santo è il Signore Dio potente; pieni sono il cielo e la terra delle sue lodi. Osanna nei luoghi eccelsi e osanna al Figlio di David! Benedetto colui che viene e verrà nel nome del Signore. Osanna nei luoghi eccelsi!] </a:t>
            </a:r>
          </a:p>
          <a:p>
            <a:pPr marL="216050" algn="just" defTabSz="450000">
              <a:lnSpc>
                <a:spcPct val="80000"/>
              </a:lnSpc>
              <a:defRPr b="0" i="1">
                <a:solidFill>
                  <a:schemeClr val="accent4">
                    <a:hueOff val="468000"/>
                    <a:satOff val="-4761"/>
                    <a:lumOff val="10196"/>
                  </a:schemeClr>
                </a:solidFill>
                <a:latin typeface="Book Antiqua"/>
                <a:ea typeface="Book Antiqua"/>
                <a:cs typeface="Book Antiqua"/>
                <a:sym typeface="Book Antiqua"/>
              </a:defRPr>
            </a:pPr>
            <a:r>
              <a:t>Post-Sanctus:</a:t>
            </a:r>
          </a:p>
          <a:p>
            <a:pPr marL="216050" algn="just" defTabSz="450000">
              <a:lnSpc>
                <a:spcPct val="80000"/>
              </a:lnSpc>
              <a:defRPr b="0">
                <a:latin typeface="Book Antiqua"/>
                <a:ea typeface="Book Antiqua"/>
                <a:cs typeface="Book Antiqua"/>
                <a:sym typeface="Book Antiqua"/>
              </a:defRPr>
            </a:pPr>
            <a:r>
              <a:rPr baseline="31999"/>
              <a:t>4</a:t>
            </a:r>
            <a:r>
              <a:t>E con queste potenze celesti ti confessiamo, Signore, anche noi tuoi servi deboli e infermi e miseri, perché facesti a noi una grande grazia che non si può pagare: poiché rivestisti la nostra umanità per vivificarci attraverso la tua divinità, ed elevasti la nostra oppressione, e rialzasti la nostra caduta, e risuscitasti la nostra mortalità, e rimettesti i nostri debiti, e giustificasti la nostra condizione di peccato, e illuminasti la nostra mente, e superasti, Signore nostro e Dio nostro, i nostri avversari, e facesti risplendere la debolezza della nostra natura inferma con le misericordie abbondanti della tua grazia. E per tutti [i tuoi aiuti e le tue grazie verso di noi ti rendiamo lode e onore e confessione e adorazione, ora e in ogni tempo, e nei secoli dei secoli. (R/ Amen)].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51"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52" name="ANAFORA SIRIACA ORIENTALE"/>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SIRIACA ORIENTALE</a:t>
            </a:r>
          </a:p>
        </p:txBody>
      </p:sp>
      <p:sp>
        <p:nvSpPr>
          <p:cNvPr id="253" name="Anafora degli apostoli (Addai e Mari)"/>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Anafora degli apostoli (Addai e Mari)</a:t>
            </a:r>
          </a:p>
        </p:txBody>
      </p:sp>
      <p:sp>
        <p:nvSpPr>
          <p:cNvPr id="254" name="Intercessioni:…"/>
          <p:cNvSpPr txBox="1"/>
          <p:nvPr/>
        </p:nvSpPr>
        <p:spPr>
          <a:xfrm>
            <a:off x="-101600" y="974089"/>
            <a:ext cx="12812019" cy="8719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lnSpc>
                <a:spcPct val="80000"/>
              </a:lnSpc>
              <a:defRPr b="0" spc="-24">
                <a:latin typeface="Book Antiqua"/>
                <a:ea typeface="Book Antiqua"/>
                <a:cs typeface="Book Antiqua"/>
                <a:sym typeface="Book Antiqua"/>
              </a:defRPr>
            </a:pPr>
            <a:r>
              <a:rPr i="1">
                <a:solidFill>
                  <a:schemeClr val="accent4">
                    <a:hueOff val="468000"/>
                    <a:satOff val="-4761"/>
                    <a:lumOff val="10196"/>
                  </a:schemeClr>
                </a:solidFill>
              </a:rPr>
              <a:t>Intercessioni</a:t>
            </a:r>
            <a:r>
              <a:t>:</a:t>
            </a:r>
          </a:p>
          <a:p>
            <a:pPr marL="216050" algn="just" defTabSz="450000">
              <a:lnSpc>
                <a:spcPct val="80000"/>
              </a:lnSpc>
              <a:defRPr b="0" spc="-24">
                <a:latin typeface="Book Antiqua"/>
                <a:ea typeface="Book Antiqua"/>
                <a:cs typeface="Book Antiqua"/>
                <a:sym typeface="Book Antiqua"/>
              </a:defRPr>
            </a:pPr>
            <a:r>
              <a:rPr baseline="31999"/>
              <a:t>9</a:t>
            </a:r>
            <a:r>
              <a:t>Tu, Signore, nelle tue (molte) misericordie, di cui non riusciamo a parlare, fa’ memoria buona di tutti i padri retti e giusti che furono graditi dinanzi a te nella commemorazione del corpo e del sangue del tuo Cristo, che ti offriamo sopra l’altare puro e santo come tu ci insegnasti; e concedi a noi la tua tranquillità e la tua pace per tutti i giorni del mondo, affinché tutti gli abitanti della terra conoscano che tu sei Dio, il solo vero Padre, e tu mandasti il Signore nostro Gesù Cristo, Figlio tuo e diletto tuo; e lui stesso, Signore nostro e Dio nostro, ci insegnò nel suo vangelo vivificante tutta la purità e santità dei profeti e degli apostoli, e dei martiri e dei confessori, e dei vescovi e dei presbiteri e dei ministri, e di tutti i figli della santa Chiesa cattolica, che furono segnati con il segno (vivo) del battesimo santo.</a:t>
            </a:r>
          </a:p>
          <a:p>
            <a:pPr marL="216050" algn="just" defTabSz="450000">
              <a:lnSpc>
                <a:spcPct val="80000"/>
              </a:lnSpc>
              <a:defRPr b="0" i="1" spc="-24">
                <a:solidFill>
                  <a:schemeClr val="accent4">
                    <a:hueOff val="468000"/>
                    <a:satOff val="-4761"/>
                    <a:lumOff val="10196"/>
                  </a:schemeClr>
                </a:solidFill>
                <a:latin typeface="Book Antiqua"/>
                <a:ea typeface="Book Antiqua"/>
                <a:cs typeface="Book Antiqua"/>
                <a:sym typeface="Book Antiqua"/>
              </a:defRPr>
            </a:pPr>
            <a:r>
              <a:rPr baseline="31999"/>
              <a:t>5</a:t>
            </a:r>
            <a:r>
              <a:t>Quasi-racconto + </a:t>
            </a:r>
            <a:r>
              <a:rPr baseline="31999"/>
              <a:t>6</a:t>
            </a:r>
            <a:r>
              <a:t>Anamnesi </a:t>
            </a:r>
          </a:p>
          <a:p>
            <a:pPr marL="216050" algn="just" defTabSz="450000">
              <a:lnSpc>
                <a:spcPct val="80000"/>
              </a:lnSpc>
              <a:defRPr b="0" spc="-24">
                <a:latin typeface="Book Antiqua"/>
                <a:ea typeface="Book Antiqua"/>
                <a:cs typeface="Book Antiqua"/>
                <a:sym typeface="Book Antiqua"/>
              </a:defRPr>
            </a:pPr>
            <a:r>
              <a:t>E anche noi, Signore, tuoi servi deboli e infermi e miseri, che siamo radunati e stiamo dinanzi a te in questo momento, abbiamo ricevuto nella tradizione la figura che viene da te, giacché ci allietiamo e lodiamo, ed esaltiamo e commemoriamo, e celebriamo e facciamo questo mistero grande e tremendo della passione e morte e risurrezione del Signore nostro Gesù Cristo.</a:t>
            </a:r>
          </a:p>
          <a:p>
            <a:pPr marL="216050" algn="just" defTabSz="450000">
              <a:lnSpc>
                <a:spcPct val="80000"/>
              </a:lnSpc>
              <a:defRPr b="0" i="1" spc="-24">
                <a:solidFill>
                  <a:schemeClr val="accent4">
                    <a:hueOff val="468000"/>
                    <a:satOff val="-4761"/>
                    <a:lumOff val="10196"/>
                  </a:schemeClr>
                </a:solidFill>
                <a:latin typeface="Book Antiqua"/>
                <a:ea typeface="Book Antiqua"/>
                <a:cs typeface="Book Antiqua"/>
                <a:sym typeface="Book Antiqua"/>
              </a:defRPr>
            </a:pPr>
            <a:r>
              <a:rPr baseline="31999"/>
              <a:t>8</a:t>
            </a:r>
            <a:r>
              <a:t>Epiclesi sulle oblate</a:t>
            </a:r>
          </a:p>
          <a:p>
            <a:pPr marL="216050" algn="just" defTabSz="450000">
              <a:lnSpc>
                <a:spcPct val="80000"/>
              </a:lnSpc>
              <a:defRPr b="0" spc="-24">
                <a:latin typeface="Book Antiqua"/>
                <a:ea typeface="Book Antiqua"/>
                <a:cs typeface="Book Antiqua"/>
                <a:sym typeface="Book Antiqua"/>
              </a:defRPr>
            </a:pPr>
            <a:r>
              <a:t>Venga, Signore, lo Spirito tuo santo, e riposi sopra questa oblazione dei tuoi servi, e la benedica e la santifichi,</a:t>
            </a:r>
          </a:p>
          <a:p>
            <a:pPr marL="216050" algn="just" defTabSz="450000">
              <a:lnSpc>
                <a:spcPct val="80000"/>
              </a:lnSpc>
              <a:defRPr b="0" i="1" spc="-24">
                <a:solidFill>
                  <a:schemeClr val="accent4">
                    <a:hueOff val="468000"/>
                    <a:satOff val="-4761"/>
                    <a:lumOff val="10196"/>
                  </a:schemeClr>
                </a:solidFill>
                <a:latin typeface="Book Antiqua"/>
                <a:ea typeface="Book Antiqua"/>
                <a:cs typeface="Book Antiqua"/>
                <a:sym typeface="Book Antiqua"/>
              </a:defRPr>
            </a:pPr>
            <a:r>
              <a:rPr baseline="31999"/>
              <a:t>8</a:t>
            </a:r>
            <a:r>
              <a:t>Epiclesi sui comunicanti</a:t>
            </a:r>
          </a:p>
          <a:p>
            <a:pPr marL="216050" algn="just" defTabSz="450000">
              <a:lnSpc>
                <a:spcPct val="80000"/>
              </a:lnSpc>
              <a:defRPr b="0" spc="-24">
                <a:latin typeface="Book Antiqua"/>
                <a:ea typeface="Book Antiqua"/>
                <a:cs typeface="Book Antiqua"/>
                <a:sym typeface="Book Antiqua"/>
              </a:defRPr>
            </a:pPr>
            <a:r>
              <a:t>affinché sia per noi, Signore, per l’espiazione dei debiti e per la remissione dei peccati, e per la grande speranza della risurrezione dai morti, e per la vita nuova nel regno dei cieli con tutti coloro che furono graditi dinanzi a te. </a:t>
            </a:r>
          </a:p>
          <a:p>
            <a:pPr marL="216050" algn="just" defTabSz="450000">
              <a:lnSpc>
                <a:spcPct val="80000"/>
              </a:lnSpc>
              <a:defRPr b="0" i="1" spc="-24">
                <a:solidFill>
                  <a:schemeClr val="accent4">
                    <a:hueOff val="468000"/>
                    <a:satOff val="-4761"/>
                    <a:lumOff val="10196"/>
                  </a:schemeClr>
                </a:solidFill>
                <a:latin typeface="Book Antiqua"/>
                <a:ea typeface="Book Antiqua"/>
                <a:cs typeface="Book Antiqua"/>
                <a:sym typeface="Book Antiqua"/>
              </a:defRPr>
            </a:pPr>
            <a:r>
              <a:rPr baseline="31999"/>
              <a:t>10</a:t>
            </a:r>
            <a:r>
              <a:t>Dossologia</a:t>
            </a:r>
          </a:p>
          <a:p>
            <a:pPr marL="216050" algn="just" defTabSz="450000">
              <a:lnSpc>
                <a:spcPct val="80000"/>
              </a:lnSpc>
              <a:defRPr b="0" spc="-24">
                <a:latin typeface="Book Antiqua"/>
                <a:ea typeface="Book Antiqua"/>
                <a:cs typeface="Book Antiqua"/>
                <a:sym typeface="Book Antiqua"/>
              </a:defRPr>
            </a:pPr>
            <a:r>
              <a:t>E per tutta la tua economia mirabile verso di noi ti confessiamo e ti lodiamo incessantemente, nella tua Chiesa redenta nel sangue prezioso del tuo Cristo, con bocche aperte e a volti scoperti, rendendo [lode e onore e confessione e adorazione al Nome tuo vivo e santo e vivificante, ora e in ogni tempo, e nei secoli dei secoli]. </a:t>
            </a:r>
          </a:p>
          <a:p>
            <a:pPr marL="216050" algn="just" defTabSz="450000">
              <a:lnSpc>
                <a:spcPct val="80000"/>
              </a:lnSpc>
              <a:defRPr b="0" i="1" spc="-24">
                <a:solidFill>
                  <a:schemeClr val="accent4">
                    <a:hueOff val="468000"/>
                    <a:satOff val="-4761"/>
                    <a:lumOff val="10196"/>
                  </a:schemeClr>
                </a:solidFill>
                <a:latin typeface="Book Antiqua"/>
                <a:ea typeface="Book Antiqua"/>
                <a:cs typeface="Book Antiqua"/>
                <a:sym typeface="Book Antiqua"/>
              </a:defRPr>
            </a:pPr>
            <a:r>
              <a:rPr baseline="31999"/>
              <a:t>11</a:t>
            </a:r>
            <a:r>
              <a:t>Amen</a:t>
            </a:r>
          </a:p>
          <a:p>
            <a:pPr marL="216050" algn="just" defTabSz="450000">
              <a:lnSpc>
                <a:spcPct val="80000"/>
              </a:lnSpc>
              <a:defRPr b="0" spc="-24">
                <a:latin typeface="Book Antiqua"/>
                <a:ea typeface="Book Antiqua"/>
                <a:cs typeface="Book Antiqua"/>
                <a:sym typeface="Book Antiqua"/>
              </a:defRPr>
            </a:pPr>
            <a:r>
              <a:t>Amen!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56"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57" name="ANAFORA ALESSANDRI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ALESSANDRINA</a:t>
            </a:r>
          </a:p>
        </p:txBody>
      </p:sp>
      <p:sp>
        <p:nvSpPr>
          <p:cNvPr id="258" name="Anafora di san Marco"/>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Anafora di san Marco</a:t>
            </a:r>
          </a:p>
        </p:txBody>
      </p:sp>
      <p:sp>
        <p:nvSpPr>
          <p:cNvPr id="259" name="1 Il Signore sia con tutti [voi]!  E con il tuo spirito.…"/>
          <p:cNvSpPr txBox="1"/>
          <p:nvPr/>
        </p:nvSpPr>
        <p:spPr>
          <a:xfrm>
            <a:off x="-25400" y="1314450"/>
            <a:ext cx="12227223" cy="857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b="0">
                <a:latin typeface="Book Antiqua"/>
                <a:ea typeface="Book Antiqua"/>
                <a:cs typeface="Book Antiqua"/>
                <a:sym typeface="Book Antiqua"/>
              </a:defRPr>
            </a:pPr>
            <a:r>
              <a:rPr baseline="31999"/>
              <a:t>1 </a:t>
            </a:r>
            <a:r>
              <a:t>Il Signore sia con tutti [voi]! 	E con il tuo spirito.</a:t>
            </a:r>
          </a:p>
          <a:p>
            <a:pPr marL="216050" algn="just" defTabSz="450000">
              <a:defRPr b="0">
                <a:latin typeface="Book Antiqua"/>
                <a:ea typeface="Book Antiqua"/>
                <a:cs typeface="Book Antiqua"/>
                <a:sym typeface="Book Antiqua"/>
              </a:defRPr>
            </a:pPr>
            <a:r>
              <a:t>In alto i nostri cuori! 	Li teniamo verso il Signore.</a:t>
            </a:r>
          </a:p>
          <a:p>
            <a:pPr marL="216050" algn="just" defTabSz="450000">
              <a:defRPr b="0">
                <a:latin typeface="Book Antiqua"/>
                <a:ea typeface="Book Antiqua"/>
                <a:cs typeface="Book Antiqua"/>
                <a:sym typeface="Book Antiqua"/>
              </a:defRPr>
            </a:pPr>
            <a:r>
              <a:t>Rendiamo grazie al Signore! 	È degno e giusto.</a:t>
            </a:r>
          </a:p>
          <a:p>
            <a:pPr marL="216050" algn="just" defTabSz="450000">
              <a:defRPr b="0">
                <a:latin typeface="Book Antiqua"/>
                <a:ea typeface="Book Antiqua"/>
                <a:cs typeface="Book Antiqua"/>
                <a:sym typeface="Book Antiqua"/>
              </a:defRPr>
            </a:pPr>
          </a:p>
          <a:p>
            <a:pPr marL="216050" algn="just" defTabSz="450000">
              <a:defRPr b="0" i="1">
                <a:solidFill>
                  <a:schemeClr val="accent4">
                    <a:hueOff val="468000"/>
                    <a:satOff val="-4761"/>
                    <a:lumOff val="10196"/>
                  </a:schemeClr>
                </a:solidFill>
                <a:latin typeface="Book Antiqua"/>
                <a:ea typeface="Book Antiqua"/>
                <a:cs typeface="Book Antiqua"/>
                <a:sym typeface="Book Antiqua"/>
              </a:defRPr>
            </a:pPr>
            <a:r>
              <a:t>PRIMA STROFA della birkat ha-mazon: rendimento di grazie</a:t>
            </a:r>
          </a:p>
          <a:p>
            <a:pPr marL="216050" algn="just" defTabSz="450000">
              <a:defRPr b="0">
                <a:latin typeface="Book Antiqua"/>
                <a:ea typeface="Book Antiqua"/>
                <a:cs typeface="Book Antiqua"/>
                <a:sym typeface="Book Antiqua"/>
              </a:defRPr>
            </a:pPr>
            <a:r>
              <a:rPr baseline="31999"/>
              <a:t>2 </a:t>
            </a:r>
            <a:r>
              <a:t>È veramente degno e giusto, equo e conveniente, e utile alle nostre anime, sovrano Signore, Dio Padre onnipotente, lodare te, celebrarti-con-inni, rendere grazie a te, confessarti notte e giorno, con una bocca che mai cessa e labbra che mai tacciono e un cuore che non s’acqueta, te, che facesti il cielo e ciò che è nel cielo, la terra e ciò che è sulla terra, i mari, le fonti, i fiumi, i laghi e tutto ciò che è in essi; te, che facesti l’uomo a tua immagine e somiglianza, e lo gratificasti pure con la delizia del paradiso. E quando ebbe trasgredito, non lo disprezzasti né lo abbandonasti, o buono, ma nuovamente lo richiamasti per mezzo della Legge, lo istruisti per mezzo dei profeti, lo riplasmasti e rinnovasti per mezzo di questo terribile e vivificante e celeste mistero. E tutto facesti per mezzo della tua Sapienza, la luce vera, l’unigenito tuo Figlio, il Signore e Dio e salvatore nostro Gesù Cristo, </a:t>
            </a:r>
          </a:p>
          <a:p>
            <a:pPr marL="216050" algn="just" defTabSz="450000">
              <a:defRPr b="0">
                <a:solidFill>
                  <a:schemeClr val="accent4">
                    <a:hueOff val="468000"/>
                    <a:satOff val="-4761"/>
                    <a:lumOff val="10196"/>
                  </a:schemeClr>
                </a:solidFill>
                <a:latin typeface="Book Antiqua"/>
                <a:ea typeface="Book Antiqua"/>
                <a:cs typeface="Book Antiqua"/>
                <a:sym typeface="Book Antiqua"/>
              </a:defRPr>
            </a:pPr>
            <a:r>
              <a:t>SECONDA STROFA della </a:t>
            </a:r>
            <a:r>
              <a:rPr i="1"/>
              <a:t>birkat ha-mazon</a:t>
            </a:r>
            <a:r>
              <a:t>: citazione di istituzione (Rm 12,1 e Ml 1,11)</a:t>
            </a:r>
          </a:p>
          <a:p>
            <a:pPr marL="216050" algn="just" defTabSz="450000">
              <a:defRPr b="0">
                <a:latin typeface="Book Antiqua"/>
                <a:ea typeface="Book Antiqua"/>
                <a:cs typeface="Book Antiqua"/>
                <a:sym typeface="Book Antiqua"/>
              </a:defRPr>
            </a:pPr>
            <a:r>
              <a:t>per mezzo del quale a te, rendendo grazie con lui e con il santo Spirito, offriamo questo culto spirituale e incruento, che offrono a te, Signore, tutte le genti dal sorgere del sole fino al tramonto, da settentrione a mezzogiorno, poiché grande è il tuo Nome in tutte le genti e in ogni luogo si offre incenso al tuo Nome santo e un sacrificio puro, sacrificio [d’incenso] e oblazione.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61"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62" name="ANAFORA ALESSANDRI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ALESSANDRINA</a:t>
            </a:r>
          </a:p>
        </p:txBody>
      </p:sp>
      <p:sp>
        <p:nvSpPr>
          <p:cNvPr id="263" name="Anafora di san Marco"/>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Anafora di san Marco</a:t>
            </a:r>
          </a:p>
        </p:txBody>
      </p:sp>
      <p:sp>
        <p:nvSpPr>
          <p:cNvPr id="264" name="TERZA STROFA della birkat ha-mazon: Intercessioni…"/>
          <p:cNvSpPr txBox="1"/>
          <p:nvPr/>
        </p:nvSpPr>
        <p:spPr>
          <a:xfrm>
            <a:off x="58588" y="1314450"/>
            <a:ext cx="12227224" cy="857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b="0">
                <a:solidFill>
                  <a:schemeClr val="accent4">
                    <a:hueOff val="468000"/>
                    <a:satOff val="-4761"/>
                    <a:lumOff val="10196"/>
                  </a:schemeClr>
                </a:solidFill>
                <a:latin typeface="Book Antiqua"/>
                <a:ea typeface="Book Antiqua"/>
                <a:cs typeface="Book Antiqua"/>
                <a:sym typeface="Book Antiqua"/>
              </a:defRPr>
            </a:pPr>
            <a:r>
              <a:t>TERZA STROFA della </a:t>
            </a:r>
            <a:r>
              <a:rPr i="1"/>
              <a:t>birkat ha-mazon</a:t>
            </a:r>
            <a:r>
              <a:t>: Intercessioni </a:t>
            </a:r>
          </a:p>
          <a:p>
            <a:pPr marL="216050" algn="just" defTabSz="450000">
              <a:defRPr b="0">
                <a:latin typeface="Book Antiqua"/>
                <a:ea typeface="Book Antiqua"/>
                <a:cs typeface="Book Antiqua"/>
                <a:sym typeface="Book Antiqua"/>
              </a:defRPr>
            </a:pPr>
            <a:r>
              <a:rPr baseline="31999"/>
              <a:t>9 </a:t>
            </a:r>
            <a:r>
              <a:t>E preghiamo e invochiamo te, filantropo buono: ricordati, Signore, della </a:t>
            </a:r>
            <a:r>
              <a:rPr b="1">
                <a:solidFill>
                  <a:schemeClr val="accent4">
                    <a:hueOff val="468000"/>
                    <a:satOff val="-4761"/>
                    <a:lumOff val="10196"/>
                  </a:schemeClr>
                </a:solidFill>
              </a:rPr>
              <a:t>santa, una, cattolica e apostolica Chiesa</a:t>
            </a:r>
            <a:r>
              <a:t>, che si estende da un confine all’altro della terra, di tutti i popoli e di tutti i tuoi greggi. La pace che viene dal cielo elargisci a tutti i nostri cuori, ma donaci anche la pace di questa vita. Disponi in pace totale </a:t>
            </a:r>
            <a:r>
              <a:rPr b="1">
                <a:solidFill>
                  <a:schemeClr val="accent4">
                    <a:hueOff val="468000"/>
                    <a:satOff val="-4761"/>
                    <a:lumOff val="10196"/>
                  </a:schemeClr>
                </a:solidFill>
              </a:rPr>
              <a:t>il re, gli eserciti, i comandanti, i consigli, i popoli, i confinanti, e noi</a:t>
            </a:r>
            <a:r>
              <a:t> quando entriamo e quando usciamo. Re della pace, da’ a noi la tua pace, giacché ci hai dato tutto; prendi possesso di noi nella concordia e nella carità, o Dio, [poiché] al di fuori di te non conosciamo altro e il Nome tuo invochiamo; vivifica tutte le nostre anime, e non prevalga la morte dovuta al peccato né su di noi né su tutto il tuo popolo. Risana, Signore, </a:t>
            </a:r>
            <a:r>
              <a:rPr b="1">
                <a:solidFill>
                  <a:schemeClr val="accent4">
                    <a:hueOff val="468000"/>
                    <a:satOff val="-4761"/>
                    <a:lumOff val="10196"/>
                  </a:schemeClr>
                </a:solidFill>
              </a:rPr>
              <a:t>i malati del tuo popolo</a:t>
            </a:r>
            <a:r>
              <a:t>, visitandoli con misericordia e compassione; allontana da loro e da noi ogni malattia e infermità; scaccia da loro lo spirito che debilita; solleva quanti sono prostrati da grandi languori; risana quanti sono molestati da spiriti impuri. Abbi compassione di tutti coloro che sono </a:t>
            </a:r>
            <a:r>
              <a:rPr b="1">
                <a:solidFill>
                  <a:schemeClr val="accent4">
                    <a:hueOff val="468000"/>
                    <a:satOff val="-4761"/>
                    <a:lumOff val="10196"/>
                  </a:schemeClr>
                </a:solidFill>
              </a:rPr>
              <a:t>trattenuti nelle carceri</a:t>
            </a:r>
            <a:r>
              <a:t>, nelle miniere, nelle giuste o nelle ingiuste condanne, nell’esilio, nell’amara servitù e nei tributi; liberali tutti, poiché tu sei il nostro Dio, colui che scioglie quanti sono in ceppi, che rialza gli affranti, la speranza dei disperati, l’aiuto di quanti sono senza aiuto, la risurrezione dei caduti, il porto di quanti sono sbattuti dalla tempesta, il vindice degli oppressi. Ad ogni </a:t>
            </a:r>
            <a:r>
              <a:rPr b="1">
                <a:solidFill>
                  <a:schemeClr val="accent4">
                    <a:hueOff val="468000"/>
                    <a:satOff val="-4761"/>
                    <a:lumOff val="10196"/>
                  </a:schemeClr>
                </a:solidFill>
              </a:rPr>
              <a:t>anima cristiana tribolata</a:t>
            </a:r>
            <a:r>
              <a:t> e provata dona misericordia, dona remissione, dona sollievo. Ma pure </a:t>
            </a:r>
            <a:r>
              <a:rPr b="1">
                <a:solidFill>
                  <a:schemeClr val="accent4">
                    <a:hueOff val="468000"/>
                    <a:satOff val="-4761"/>
                    <a:lumOff val="10196"/>
                  </a:schemeClr>
                </a:solidFill>
              </a:rPr>
              <a:t>a noi</a:t>
            </a:r>
            <a:r>
              <a:t>, Signore, guarisci le malattie spirituali, cura le debolezze corporali, o medico delle anime e dei corpi; tu che vegli su ogni carne, sorveglia e guarisci noi per mezzo della tua grazia salutare.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66"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67" name="ANAFORA ALESSANDRI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ALESSANDRINA</a:t>
            </a:r>
          </a:p>
        </p:txBody>
      </p:sp>
      <p:sp>
        <p:nvSpPr>
          <p:cNvPr id="268" name="Anafora di san Marco"/>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Anafora di san Marco</a:t>
            </a:r>
          </a:p>
        </p:txBody>
      </p:sp>
      <p:sp>
        <p:nvSpPr>
          <p:cNvPr id="269" name="TERZA STROFA della birkat ha-mazon: Intercessioni…"/>
          <p:cNvSpPr txBox="1"/>
          <p:nvPr/>
        </p:nvSpPr>
        <p:spPr>
          <a:xfrm>
            <a:off x="185588" y="2406650"/>
            <a:ext cx="12227224" cy="709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lnSpc>
                <a:spcPct val="90000"/>
              </a:lnSpc>
              <a:defRPr b="0">
                <a:solidFill>
                  <a:schemeClr val="accent4">
                    <a:hueOff val="468000"/>
                    <a:satOff val="-4761"/>
                    <a:lumOff val="10196"/>
                  </a:schemeClr>
                </a:solidFill>
                <a:latin typeface="Book Antiqua"/>
                <a:ea typeface="Book Antiqua"/>
                <a:cs typeface="Book Antiqua"/>
                <a:sym typeface="Book Antiqua"/>
              </a:defRPr>
            </a:pPr>
            <a:r>
              <a:t>TERZA STROFA della </a:t>
            </a:r>
            <a:r>
              <a:rPr i="1"/>
              <a:t>birkat ha-mazon</a:t>
            </a:r>
            <a:r>
              <a:t>: Intercessioni </a:t>
            </a:r>
          </a:p>
          <a:p>
            <a:pPr marL="216050" algn="just" defTabSz="450000">
              <a:lnSpc>
                <a:spcPct val="90000"/>
              </a:lnSpc>
              <a:defRPr b="0">
                <a:latin typeface="Book Antiqua"/>
                <a:ea typeface="Book Antiqua"/>
                <a:cs typeface="Book Antiqua"/>
                <a:sym typeface="Book Antiqua"/>
              </a:defRPr>
            </a:pPr>
            <a:r>
              <a:t>Guida ovunque sulla buona strada i nostri </a:t>
            </a:r>
            <a:r>
              <a:rPr b="1">
                <a:solidFill>
                  <a:schemeClr val="accent4">
                    <a:hueOff val="468000"/>
                    <a:satOff val="-4761"/>
                    <a:lumOff val="10196"/>
                  </a:schemeClr>
                </a:solidFill>
              </a:rPr>
              <a:t>fratelli che si sono messi in viaggio</a:t>
            </a:r>
            <a:r>
              <a:t> o che stanno per mettersi in viaggio, sia per terra, sia sui fiumi, sia sui laghi, sia per via o in qualunque altro modo stiano viaggiando; riconducili tutti da qualsiasi luogo a un porto tranquillo, a un porto salutare; degnati di farti loro compagno di navigazione e di viaggio; restituiscili ai loro familiari, sicché possano gioire con quanti gioiscono, essere in salute con quanti sono in salute. Ma pure il nostro pellegrinaggio in questa vita, o Signore, conserva incolume e tranquillo fino alla fine. Manda giù con abbondanza </a:t>
            </a:r>
            <a:r>
              <a:rPr b="1">
                <a:solidFill>
                  <a:schemeClr val="accent4">
                    <a:hueOff val="468000"/>
                    <a:satOff val="-4761"/>
                    <a:lumOff val="10196"/>
                  </a:schemeClr>
                </a:solidFill>
              </a:rPr>
              <a:t>le piogge buone</a:t>
            </a:r>
            <a:r>
              <a:t> sui luoghi che ne abbisognano e ne sono privi; allieta e rinnova con la loro discesa la faccia della terra, perché si rallegri delle sue gocce e faccia sorgere [i germogli]. Innalza le acque fluviali alla loro giusta misura; allieta e rinnova con la loro ascesa la faccia della terra; inebria i suoi solchi, moltiplica i suoi germogli. Benedici, Signore, </a:t>
            </a:r>
            <a:r>
              <a:rPr b="1">
                <a:solidFill>
                  <a:schemeClr val="accent4">
                    <a:hueOff val="468000"/>
                    <a:satOff val="-4761"/>
                    <a:lumOff val="10196"/>
                  </a:schemeClr>
                </a:solidFill>
              </a:rPr>
              <a:t>i frutti della terra</a:t>
            </a:r>
            <a:r>
              <a:t>; conservali per noi integri e genuini; fa’ sì che maturino per noi in vista del seme e della messe (...). Benedici anche ora, Signore, la corona dell’anno [cioè il raccolto] con la tua benevolenza, a causa dei poveri del tuo popolo, a causa della vedova e dell’orfano, a causa del forestiero di passaggio e del forestiero residente, a causa di noi tutti che speriamo in te e invochiamo il tuo santo Nome: poiché gli occhi di tutti in te sperano, e tu dài loro il nutrimento al tempo dovuto. Tu che dài il nutrimento a ogni carne, riempi di gioia e di letizia i nostri cuori, perché, avendo sempre e dovunque tutto il necessario, abbondiamo in ogni opera buona in Cristo Gesù Signore nostro.</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71"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72" name="ANAFORA ALESSANDRI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ALESSANDRINA</a:t>
            </a:r>
          </a:p>
        </p:txBody>
      </p:sp>
      <p:sp>
        <p:nvSpPr>
          <p:cNvPr id="273" name="Anafora di san Marco"/>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Anafora di san Marco</a:t>
            </a:r>
          </a:p>
        </p:txBody>
      </p:sp>
      <p:sp>
        <p:nvSpPr>
          <p:cNvPr id="274" name="TERZA STROFA della birkat ha-mazon: Intercessioni…"/>
          <p:cNvSpPr txBox="1"/>
          <p:nvPr/>
        </p:nvSpPr>
        <p:spPr>
          <a:xfrm>
            <a:off x="388788" y="1274445"/>
            <a:ext cx="12227224" cy="80937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lnSpc>
                <a:spcPct val="90000"/>
              </a:lnSpc>
              <a:defRPr b="0">
                <a:solidFill>
                  <a:schemeClr val="accent4">
                    <a:hueOff val="468000"/>
                    <a:satOff val="-4761"/>
                    <a:lumOff val="10196"/>
                  </a:schemeClr>
                </a:solidFill>
                <a:latin typeface="Book Antiqua"/>
                <a:ea typeface="Book Antiqua"/>
                <a:cs typeface="Book Antiqua"/>
                <a:sym typeface="Book Antiqua"/>
              </a:defRPr>
            </a:pPr>
            <a:r>
              <a:t>TERZA STROFA della </a:t>
            </a:r>
            <a:r>
              <a:rPr i="1"/>
              <a:t>birkat ha-mazon</a:t>
            </a:r>
            <a:r>
              <a:t>: Intercessioni </a:t>
            </a:r>
          </a:p>
          <a:p>
            <a:pPr marL="216050" algn="just" defTabSz="450000">
              <a:lnSpc>
                <a:spcPct val="90000"/>
              </a:lnSpc>
              <a:defRPr b="0">
                <a:latin typeface="Book Antiqua"/>
                <a:ea typeface="Book Antiqua"/>
                <a:cs typeface="Book Antiqua"/>
                <a:sym typeface="Book Antiqua"/>
              </a:defRPr>
            </a:pPr>
            <a:r>
              <a:t>Re dei re e Signore dei signori, conserva nella pace, nella forza e nella giustizia il regno del tuo servo, l</a:t>
            </a:r>
            <a:r>
              <a:rPr b="1">
                <a:solidFill>
                  <a:schemeClr val="accent4">
                    <a:hueOff val="468000"/>
                    <a:satOff val="-4761"/>
                    <a:lumOff val="10196"/>
                  </a:schemeClr>
                </a:solidFill>
              </a:rPr>
              <a:t>’ortodosso e amante di Cristo nostro re</a:t>
            </a:r>
            <a:r>
              <a:t>, che hai ritenuto giusto far regnare sopra la terra; sottometti a lui, o Dio, ogni nemico e avversario sia interno che esterno; prendi l’armatura e lo scudo, sorgi in suo aiuto, tira fuori la spada e circonda gli oppositori che lo perseguitano; ricopri d’ombra il suo capo nel giorno della battaglia; insedia sul suo trono chi è nato da lui; suggerisci al suo cuore parole buone in favore della tua santa, cattolica e apostolica Chiesa e di tutto il popolo amante di Cristo, cosicché nella sua tranquillità anche noi possiamo trascorrere una vita serena e quieta, in quella totale pietà e santità che ci consente di essere protesi verso di te. Fa’ riposare, Signore Dio nostro,</a:t>
            </a:r>
            <a:r>
              <a:rPr b="1">
                <a:solidFill>
                  <a:schemeClr val="accent4">
                    <a:hueOff val="468000"/>
                    <a:satOff val="-4761"/>
                    <a:lumOff val="10196"/>
                  </a:schemeClr>
                </a:solidFill>
              </a:rPr>
              <a:t> le anime dei padri e fratelli</a:t>
            </a:r>
            <a:r>
              <a:t> che si sono addormentati nella fede di Cristo, ricordandoti dei nostri antenati, degli avi, dei padri, dei patriarchi, dei profeti, degli apostoli, dei martiri, dei confessori, dei vescovi, dei santi, dei giusti e di ogni spirito che nella fede di Cristo è giunto a perfezione, e di coloro dei quali in questo giorno facciamo memoria, e del nostro santo padre Marco, apostolo ed evangelista, che ci ha additato la via della salvezza; in primo luogo [ricordati] della santissima, immacolata, benedetta, nostra Signora, madre di Dio e sempre-vergine Maria. </a:t>
            </a:r>
            <a:r>
              <a:rPr i="1">
                <a:solidFill>
                  <a:schemeClr val="accent4">
                    <a:hueOff val="468000"/>
                    <a:satOff val="-4761"/>
                    <a:lumOff val="10196"/>
                  </a:schemeClr>
                </a:solidFill>
              </a:rPr>
              <a:t>Il diacono [legge] i dittici dei Defunti.</a:t>
            </a:r>
            <a:r>
              <a:t> Fa’ riposare le anime di tutti costoro, sovrano Signore, Dio nostro, nelle tende dei tuoi santi, nel tuo regno, gratificandoli dei beni da te promessi, quelli che occhio non vide né orecchio udì e che non salirono al cuore dell’uomo, quelli che tu preparasti, o Dio, per coloro che amano il tuo santo Nome; fa’ riposare le loro anime e rendile degne del regno dei cieli. Quanto a noi, fa’ che la nostra vita si concluda in maniera cristiana, bene accetta e senza peccato, e donaci di aver parte ed eredità con tutti i tuoi santi.</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25"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126" name="Bibliografia…"/>
          <p:cNvSpPr txBox="1"/>
          <p:nvPr/>
        </p:nvSpPr>
        <p:spPr>
          <a:xfrm>
            <a:off x="380888" y="5116508"/>
            <a:ext cx="12243023" cy="415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tabLst>
                <a:tab pos="444500" algn="l"/>
                <a:tab pos="889000" algn="l"/>
                <a:tab pos="1346200" algn="l"/>
                <a:tab pos="1790700" algn="l"/>
                <a:tab pos="2247900" algn="l"/>
                <a:tab pos="2692400" algn="l"/>
                <a:tab pos="3149600" algn="l"/>
                <a:tab pos="3594100" algn="l"/>
                <a:tab pos="4038600" algn="l"/>
                <a:tab pos="4495800" algn="l"/>
                <a:tab pos="4940300" algn="l"/>
                <a:tab pos="5397500" algn="l"/>
                <a:tab pos="5842000" algn="l"/>
                <a:tab pos="6299200" algn="l"/>
                <a:tab pos="6743700" algn="l"/>
                <a:tab pos="7188200" algn="l"/>
                <a:tab pos="7645400" algn="l"/>
                <a:tab pos="8089900" algn="l"/>
                <a:tab pos="8547100" algn="l"/>
                <a:tab pos="8991600" algn="l"/>
                <a:tab pos="9448800" algn="l"/>
                <a:tab pos="9652000" algn="l"/>
              </a:tabLst>
              <a:defRPr cap="small">
                <a:uFill>
                  <a:solidFill>
                    <a:srgbClr val="000000"/>
                  </a:solidFill>
                </a:uFill>
                <a:latin typeface="Book Antiqua"/>
                <a:ea typeface="Book Antiqua"/>
                <a:cs typeface="Book Antiqua"/>
                <a:sym typeface="Book Antiqua"/>
              </a:defRPr>
            </a:pPr>
            <a:r>
              <a:t>Bibliografia</a:t>
            </a:r>
          </a:p>
          <a:p>
            <a:pPr marL="179999" indent="-179999" algn="just" defTabSz="450000">
              <a:defRPr b="0">
                <a:latin typeface="Book Antiqua"/>
                <a:ea typeface="Book Antiqua"/>
                <a:cs typeface="Book Antiqua"/>
                <a:sym typeface="Book Antiqua"/>
              </a:defRPr>
            </a:pPr>
            <a:r>
              <a:rPr i="1"/>
              <a:t>Segno di unità. Le più antiche eucaristie delle chiese</a:t>
            </a:r>
            <a:r>
              <a:t>, curr. Monastero di Bose, Enrico Mazza, Qiqajon, Magnano (BI), 1996.</a:t>
            </a:r>
          </a:p>
          <a:p>
            <a:pPr marL="179999" indent="-179999" algn="just" defTabSz="450000">
              <a:defRPr b="0">
                <a:latin typeface="Book Antiqua"/>
                <a:ea typeface="Book Antiqua"/>
                <a:cs typeface="Book Antiqua"/>
                <a:sym typeface="Book Antiqua"/>
              </a:defRPr>
            </a:pPr>
            <a:r>
              <a:rPr cap="small"/>
              <a:t>Giraudo, Cesare, </a:t>
            </a:r>
            <a:r>
              <a:rPr i="1"/>
              <a:t>In unum corpus. Trattato mistagogico sull’eucaristia</a:t>
            </a:r>
            <a:r>
              <a:t>, San Paolo, Cinisello Balsamo 2001.</a:t>
            </a:r>
          </a:p>
          <a:p>
            <a:pPr marL="179999" indent="-179999" algn="just" defTabSz="450000">
              <a:defRPr b="0">
                <a:latin typeface="Book Antiqua"/>
                <a:ea typeface="Book Antiqua"/>
                <a:cs typeface="Book Antiqua"/>
                <a:sym typeface="Book Antiqua"/>
              </a:defRPr>
            </a:pPr>
            <a:r>
              <a:rPr cap="small"/>
              <a:t>Mazza, Enrico</a:t>
            </a:r>
            <a:r>
              <a:t>, </a:t>
            </a:r>
            <a:r>
              <a:rPr i="1"/>
              <a:t>Dall’Ultima cena all’eucaristia della Chiesa, </a:t>
            </a:r>
            <a:r>
              <a:t>EDB, Bologna 2014</a:t>
            </a:r>
          </a:p>
          <a:p>
            <a:pPr marL="179999" indent="-179999" algn="just" defTabSz="450000">
              <a:defRPr b="0">
                <a:latin typeface="Book Antiqua"/>
                <a:ea typeface="Book Antiqua"/>
                <a:cs typeface="Book Antiqua"/>
                <a:sym typeface="Book Antiqua"/>
              </a:defRPr>
            </a:pPr>
            <a:r>
              <a:rPr cap="small"/>
              <a:t>Mazza, Enrico</a:t>
            </a:r>
            <a:r>
              <a:t>, </a:t>
            </a:r>
            <a:r>
              <a:rPr i="1"/>
              <a:t>Le odierne preghiere eucaristiche. vol.1 Struttura, teologia, Fonti, </a:t>
            </a:r>
            <a:r>
              <a:t>EDB, Bologna, 1991.</a:t>
            </a:r>
          </a:p>
          <a:p>
            <a:pPr marL="179999" indent="-179999" algn="just" defTabSz="450000">
              <a:defRPr b="0">
                <a:latin typeface="Book Antiqua"/>
                <a:ea typeface="Book Antiqua"/>
                <a:cs typeface="Book Antiqua"/>
                <a:sym typeface="Book Antiqua"/>
              </a:defRPr>
            </a:pPr>
            <a:r>
              <a:t>Mc Gowan, Andrew Brian, </a:t>
            </a:r>
            <a:r>
              <a:rPr i="1"/>
              <a:t>Il culto cristiano dei primi secoli. Uno sguardo sociale, storico e teologico, </a:t>
            </a:r>
            <a:r>
              <a:t>curr. Francesco Pieri, EDB, Bologna, 2019.</a:t>
            </a:r>
          </a:p>
          <a:p>
            <a:pPr marL="179999" indent="-179999" algn="just" defTabSz="450000">
              <a:defRPr b="0">
                <a:latin typeface="Book Antiqua"/>
                <a:ea typeface="Book Antiqua"/>
                <a:cs typeface="Book Antiqua"/>
                <a:sym typeface="Book Antiqua"/>
              </a:defRPr>
            </a:pPr>
            <a:r>
              <a:rPr cap="small"/>
              <a:t>Righetti, Mario</a:t>
            </a:r>
            <a:r>
              <a:t>,</a:t>
            </a:r>
            <a:r>
              <a:rPr i="1"/>
              <a:t> Storia liturgica III. La messa</a:t>
            </a:r>
            <a:r>
              <a:t>, Ancora, Milano, 1998</a:t>
            </a:r>
            <a:r>
              <a:rPr baseline="31999"/>
              <a:t>anastatica</a:t>
            </a:r>
            <a:r>
              <a:t>.</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76"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77" name="ANAFORA ALESSANDRI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ALESSANDRINA</a:t>
            </a:r>
          </a:p>
        </p:txBody>
      </p:sp>
      <p:sp>
        <p:nvSpPr>
          <p:cNvPr id="278" name="Anafora di san Marco"/>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Anafora di san Marco</a:t>
            </a:r>
          </a:p>
        </p:txBody>
      </p:sp>
      <p:sp>
        <p:nvSpPr>
          <p:cNvPr id="279" name="TERZA STROFA della birkat ha-mazon: Intercessioni…"/>
          <p:cNvSpPr txBox="1"/>
          <p:nvPr/>
        </p:nvSpPr>
        <p:spPr>
          <a:xfrm>
            <a:off x="388788" y="1553845"/>
            <a:ext cx="12227224" cy="80937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lnSpc>
                <a:spcPct val="90000"/>
              </a:lnSpc>
              <a:defRPr b="0">
                <a:solidFill>
                  <a:schemeClr val="accent4">
                    <a:hueOff val="468000"/>
                    <a:satOff val="-4761"/>
                    <a:lumOff val="10196"/>
                  </a:schemeClr>
                </a:solidFill>
                <a:latin typeface="Book Antiqua"/>
                <a:ea typeface="Book Antiqua"/>
                <a:cs typeface="Book Antiqua"/>
                <a:sym typeface="Book Antiqua"/>
              </a:defRPr>
            </a:pPr>
            <a:r>
              <a:t>TERZA STROFA della </a:t>
            </a:r>
            <a:r>
              <a:rPr i="1"/>
              <a:t>birkat ha-mazon</a:t>
            </a:r>
            <a:r>
              <a:t>: Intercessioni </a:t>
            </a:r>
          </a:p>
          <a:p>
            <a:pPr marL="216050" algn="just" defTabSz="450000">
              <a:lnSpc>
                <a:spcPct val="90000"/>
              </a:lnSpc>
              <a:defRPr b="0">
                <a:latin typeface="Book Antiqua"/>
                <a:ea typeface="Book Antiqua"/>
                <a:cs typeface="Book Antiqua"/>
                <a:sym typeface="Book Antiqua"/>
              </a:defRPr>
            </a:pPr>
            <a:r>
              <a:rPr i="1">
                <a:solidFill>
                  <a:schemeClr val="accent5"/>
                </a:solidFill>
              </a:rPr>
              <a:t>[NB il parallelismo con il Canone</a:t>
            </a:r>
            <a:r>
              <a:t> </a:t>
            </a:r>
            <a:r>
              <a:rPr u="sng">
                <a:solidFill>
                  <a:srgbClr val="FFCDCE"/>
                </a:solidFill>
              </a:rPr>
              <a:t>I sacrifici, le offerte e gli omaggi di azione di grazie degli offerenti, accogli, o Dio, sul tuo altare santo, celeste e spirituale, nelle altezze dei cieli, per mezzo dell’arcangelica tua liturgia: le offerte di coloro che molto o poco, nascostamente o apertamente, volendo pur non avendo, e di quanti le hanno portate in questo giorno; come accogliesti i doni del giusto tuo Abele, il sacrificio del nostro padre Abramo, l’incenso di Zaccaria, le elemosine di Cornelio e i due spiccioli della vedova, [così] accogli anche i loro omaggi di azione di grazie e dona ad essi in cambio delle cose corruttibili quelle incorruttibili, in cambio delle terrene quelle celesti, in cambio delle temporali quelle eterne</a:t>
            </a:r>
            <a:r>
              <a:rPr>
                <a:solidFill>
                  <a:schemeClr val="accent5"/>
                </a:solidFill>
              </a:rPr>
              <a:t>]</a:t>
            </a:r>
            <a:r>
              <a:t>. Conserva con cura per molti anni il santissimo e beatissimo </a:t>
            </a:r>
            <a:r>
              <a:rPr b="1">
                <a:solidFill>
                  <a:schemeClr val="accent4">
                    <a:hueOff val="468000"/>
                    <a:satOff val="-4761"/>
                    <a:lumOff val="10196"/>
                  </a:schemeClr>
                </a:solidFill>
              </a:rPr>
              <a:t>papa N</a:t>
            </a:r>
            <a:r>
              <a:t>., che hai prescelto e predestinato a guidare la tua santa, cattolica e apostolica Chiesa, e il nostro piissimo </a:t>
            </a:r>
            <a:r>
              <a:rPr b="1">
                <a:solidFill>
                  <a:schemeClr val="accent4">
                    <a:hueOff val="468000"/>
                    <a:satOff val="-4761"/>
                    <a:lumOff val="10196"/>
                  </a:schemeClr>
                </a:solidFill>
              </a:rPr>
              <a:t>vescovo N</a:t>
            </a:r>
            <a:r>
              <a:t>., affinché in tempi pacifici possano portare a termine secondo la tua santa e beata volontà il ministero pontificale che hai loro affidato e dispensare rettamente la parola di verità. Ricordati anche dei vescovi ortodossi ovunque si trovino, dei presbiteri, dei diaconi, dei suddiaconi, dei lettori, dei salmisti, dei monaci, delle vergini, delle vedove e dei laici. </a:t>
            </a:r>
          </a:p>
          <a:p>
            <a:pPr marL="216050" algn="just" defTabSz="450000">
              <a:lnSpc>
                <a:spcPct val="90000"/>
              </a:lnSpc>
              <a:defRPr b="0">
                <a:latin typeface="Book Antiqua"/>
                <a:ea typeface="Book Antiqua"/>
                <a:cs typeface="Book Antiqua"/>
                <a:sym typeface="Book Antiqua"/>
              </a:defRPr>
            </a:pPr>
            <a:r>
              <a:t>Ricordati, Signore, della </a:t>
            </a:r>
            <a:r>
              <a:rPr b="1">
                <a:solidFill>
                  <a:schemeClr val="accent4">
                    <a:hueOff val="468000"/>
                    <a:satOff val="-4761"/>
                    <a:lumOff val="10196"/>
                  </a:schemeClr>
                </a:solidFill>
              </a:rPr>
              <a:t>santa città</a:t>
            </a:r>
            <a:r>
              <a:t> di Cristo nostro Dio, della città imperiale e di questa nostra città, di ogni città e regione, e di coloro che nell’ortodossa fede di Cristo abitano in esse, della pace e sicurezza loro. Ricordati, Signore, di ogni anima cristiana tribolata e afflitta, bisognosa della misericordia e dell’aiuto di Dio, e della conversione dei traviati. Ricordati, Signore, dei nostri fratelli che sono in schiavitù: concedi ad essi di trovare misericordia dinanzi a quanti li hanno resi schiavi. Ricordati, Signore, con misericordia e compassione anche di noi peccatori e indegni tuoi servi, e cancella i nostri peccati, quale Dio buono e filantropo.</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81"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82" name="ANAFORA ALESSANDRI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ALESSANDRINA</a:t>
            </a:r>
          </a:p>
        </p:txBody>
      </p:sp>
      <p:sp>
        <p:nvSpPr>
          <p:cNvPr id="283" name="Anafora di san Marco"/>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Anafora di san Marco</a:t>
            </a:r>
          </a:p>
        </p:txBody>
      </p:sp>
      <p:sp>
        <p:nvSpPr>
          <p:cNvPr id="284" name="TERZA STROFA della birkat ha-mazon: Intercessioni…"/>
          <p:cNvSpPr txBox="1"/>
          <p:nvPr/>
        </p:nvSpPr>
        <p:spPr>
          <a:xfrm>
            <a:off x="388788" y="3628389"/>
            <a:ext cx="12227224" cy="57734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lnSpc>
                <a:spcPct val="90000"/>
              </a:lnSpc>
              <a:defRPr b="0">
                <a:solidFill>
                  <a:schemeClr val="accent4">
                    <a:hueOff val="468000"/>
                    <a:satOff val="-4761"/>
                    <a:lumOff val="10196"/>
                  </a:schemeClr>
                </a:solidFill>
                <a:latin typeface="Book Antiqua"/>
                <a:ea typeface="Book Antiqua"/>
                <a:cs typeface="Book Antiqua"/>
                <a:sym typeface="Book Antiqua"/>
              </a:defRPr>
            </a:pPr>
            <a:r>
              <a:t>TERZA STROFA della </a:t>
            </a:r>
            <a:r>
              <a:rPr i="1"/>
              <a:t>birkat ha-mazon</a:t>
            </a:r>
            <a:r>
              <a:t>: Intercessioni </a:t>
            </a:r>
          </a:p>
          <a:p>
            <a:pPr marL="216050" algn="just" defTabSz="450000">
              <a:lnSpc>
                <a:spcPct val="90000"/>
              </a:lnSpc>
              <a:defRPr b="0">
                <a:latin typeface="Book Antiqua"/>
                <a:ea typeface="Book Antiqua"/>
                <a:cs typeface="Book Antiqua"/>
                <a:sym typeface="Book Antiqua"/>
              </a:defRPr>
            </a:pPr>
            <a:r>
              <a:t>Ricordati, Signore, anche </a:t>
            </a:r>
            <a:r>
              <a:rPr b="1">
                <a:solidFill>
                  <a:schemeClr val="accent4">
                    <a:hueOff val="468000"/>
                    <a:satOff val="-4761"/>
                    <a:lumOff val="10196"/>
                  </a:schemeClr>
                </a:solidFill>
              </a:rPr>
              <a:t>di me,</a:t>
            </a:r>
            <a:r>
              <a:t> povero, peccatore e indegno tuo servo, e cancella i miei peccati quale Dio filantropo: assistici mentre facciamo liturgia al tuo santissimo Nome. Benedici, Signore, </a:t>
            </a:r>
            <a:r>
              <a:rPr b="1">
                <a:solidFill>
                  <a:schemeClr val="accent4">
                    <a:hueOff val="468000"/>
                    <a:satOff val="-4761"/>
                    <a:lumOff val="10196"/>
                  </a:schemeClr>
                </a:solidFill>
              </a:rPr>
              <a:t>le nostre assemblee</a:t>
            </a:r>
            <a:r>
              <a:t>; sradica definitivamente l’idolatria dal mondo; schiaccia sotto i nostri piedi Satana e ogni sua opera malvagia; umilia anche ora come sempre, o Signore, i nemici della tua Chiesa; metti a nudo la loro superbia; mostra loro presto la loro debolezza; rendi inefficaci i loro sortilegi, le magie e le insidie che rivolgono contro di noi; sorgi, Signore, e siano dispersi i tuoi nemici, e retrocedano in fuga tutti coloro che odiano il tuo santo Nome. Quanto al </a:t>
            </a:r>
            <a:r>
              <a:rPr b="1">
                <a:solidFill>
                  <a:schemeClr val="accent4">
                    <a:hueOff val="468000"/>
                    <a:satOff val="-4761"/>
                    <a:lumOff val="10196"/>
                  </a:schemeClr>
                </a:solidFill>
              </a:rPr>
              <a:t>tuo popolo</a:t>
            </a:r>
            <a:r>
              <a:t>, fedele e ortodosso, con le benedizioni rendilo mille migliaia e diecimila miriadi, per fare la tua santa volontà. </a:t>
            </a:r>
            <a:r>
              <a:rPr b="1">
                <a:solidFill>
                  <a:schemeClr val="accent4">
                    <a:hueOff val="468000"/>
                    <a:satOff val="-4761"/>
                    <a:lumOff val="10196"/>
                  </a:schemeClr>
                </a:solidFill>
              </a:rPr>
              <a:t>Riscatta</a:t>
            </a:r>
            <a:r>
              <a:t> i prigionieri, libera coloro che sono in necessità, sazia gli affamati, consola i pusillanimi, converti i traviati, illumina quanti sono nelle tenebre, rialza i caduti, conferma gli instabili, guarisci i malati, guida tutti sulla via della salvezza e radunali nel tuo santo ovile. Quanto a noi, liberaci dalle nostre iniquità, giacché ti sei fatto nostro guardiano e protettore in tutto. Tu infatti sei colui che è al di sopra di ogni Principato e Potestà, e Potenza e Dominazione, e di ogni nome che viene nominato, non solo in questo secolo, ma anche nel futuro.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86"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87" name="ANAFORA ALESSANDRI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ALESSANDRINA</a:t>
            </a:r>
          </a:p>
        </p:txBody>
      </p:sp>
      <p:sp>
        <p:nvSpPr>
          <p:cNvPr id="288" name="Anafora di san Marco"/>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Anafora di san Marco</a:t>
            </a:r>
          </a:p>
        </p:txBody>
      </p:sp>
      <p:sp>
        <p:nvSpPr>
          <p:cNvPr id="289" name="[Inserimento antiocheno: il Sanctus e post sanctus]…"/>
          <p:cNvSpPr txBox="1"/>
          <p:nvPr/>
        </p:nvSpPr>
        <p:spPr>
          <a:xfrm>
            <a:off x="388788" y="3149599"/>
            <a:ext cx="12227224" cy="673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b="0" i="1">
                <a:solidFill>
                  <a:schemeClr val="accent1">
                    <a:lumOff val="13529"/>
                  </a:schemeClr>
                </a:solidFill>
                <a:latin typeface="Book Antiqua"/>
                <a:ea typeface="Book Antiqua"/>
                <a:cs typeface="Book Antiqua"/>
                <a:sym typeface="Book Antiqua"/>
              </a:defRPr>
            </a:pPr>
            <a:r>
              <a:t>[Inserimento antiocheno: il Sanctus e post sanctus]</a:t>
            </a:r>
          </a:p>
          <a:p>
            <a:pPr marL="216050" algn="just" defTabSz="450000">
              <a:defRPr b="0">
                <a:latin typeface="Book Antiqua"/>
                <a:ea typeface="Book Antiqua"/>
                <a:cs typeface="Book Antiqua"/>
                <a:sym typeface="Book Antiqua"/>
              </a:defRPr>
            </a:pPr>
            <a:r>
              <a:rPr baseline="31999"/>
              <a:t>3 </a:t>
            </a:r>
            <a:r>
              <a:t>Dinanzi a te stanno mille migliaia e diecimila miriadi di santi Angeli e le schiere degli Arcangeli; dinanzi a te stanno i due venerabilissimi Viventi, i Cherubini dai molti occhi e i Serafini dalle sei ali, che con due ali si velano il volto e con due i piedi e con due volano e gridano l’uno all’altro, con bocche che non cessano e con teologie che mai tacciono, l’inno trionfale e trisagio, cantando, vociferando, glorificando, gridando e dicendo alla magnifica tua gloria: </a:t>
            </a:r>
          </a:p>
          <a:p>
            <a:pPr marL="216050" algn="just" defTabSz="450000">
              <a:defRPr b="0">
                <a:latin typeface="Book Antiqua"/>
                <a:ea typeface="Book Antiqua"/>
                <a:cs typeface="Book Antiqua"/>
                <a:sym typeface="Book Antiqua"/>
              </a:defRPr>
            </a:pPr>
            <a:r>
              <a:t>Santo, santo, santo è il Signore delle Schiere; pieno è il cielo e la terra della tua santa gloria! In ogni tempo, infatti, tutte le creature ti proclamano santo; perciò insieme a tutti coloro che ti proclamano santo ricevi, sovrano Signore, anche la nostra proclamazione della santità [tua],[di noi] che con essi inneggiamo e diciamo: Santo, santo, santo è il Signore delle Schiere; pieno è il cielo e la terra della tua santa gloria!</a:t>
            </a:r>
          </a:p>
          <a:p>
            <a:pPr marL="216050" algn="just" defTabSz="450000">
              <a:defRPr b="0">
                <a:latin typeface="Book Antiqua"/>
                <a:ea typeface="Book Antiqua"/>
                <a:cs typeface="Book Antiqua"/>
                <a:sym typeface="Book Antiqua"/>
              </a:defRPr>
            </a:pPr>
          </a:p>
          <a:p>
            <a:pPr marL="216050" algn="just" defTabSz="450000">
              <a:defRPr b="0">
                <a:latin typeface="Book Antiqua"/>
                <a:ea typeface="Book Antiqua"/>
                <a:cs typeface="Book Antiqua"/>
                <a:sym typeface="Book Antiqua"/>
              </a:defRPr>
            </a:pPr>
            <a:r>
              <a:rPr baseline="31999"/>
              <a:t>4 </a:t>
            </a:r>
            <a:r>
              <a:t>Quant’è veramente pieno il cielo e la terra della tua santa gloria per mezzo dell’epifania del Signore e Dio e salvatore nostro Gesù Cristo: riempi, o Dio, anche questo sacrificio della benedizione che è da te per mezzo della venuta del santissimo tuo Spirito. </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91"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92" name="ANAFORA ALESSANDRI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ALESSANDRINA</a:t>
            </a:r>
          </a:p>
        </p:txBody>
      </p:sp>
      <p:sp>
        <p:nvSpPr>
          <p:cNvPr id="293" name="Anafora di san Marco"/>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Anafora di san Marco</a:t>
            </a:r>
          </a:p>
        </p:txBody>
      </p:sp>
      <p:sp>
        <p:nvSpPr>
          <p:cNvPr id="294" name="[Inserimento antiocheno: racconto istituzionale dell’Ultima cena]…"/>
          <p:cNvSpPr txBox="1"/>
          <p:nvPr/>
        </p:nvSpPr>
        <p:spPr>
          <a:xfrm>
            <a:off x="388788" y="2844799"/>
            <a:ext cx="12227224" cy="673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b="0" i="1">
                <a:solidFill>
                  <a:schemeClr val="accent1">
                    <a:lumOff val="13529"/>
                  </a:schemeClr>
                </a:solidFill>
                <a:latin typeface="Book Antiqua"/>
                <a:ea typeface="Book Antiqua"/>
                <a:cs typeface="Book Antiqua"/>
                <a:sym typeface="Book Antiqua"/>
              </a:defRPr>
            </a:pPr>
            <a:r>
              <a:t>[Inserimento antiocheno: racconto istituzionale dell’Ultima cena]</a:t>
            </a:r>
          </a:p>
          <a:p>
            <a:pPr marL="216050" algn="just" defTabSz="450000">
              <a:defRPr b="0">
                <a:latin typeface="Book Antiqua"/>
                <a:ea typeface="Book Antiqua"/>
                <a:cs typeface="Book Antiqua"/>
                <a:sym typeface="Book Antiqua"/>
              </a:defRPr>
            </a:pPr>
            <a:r>
              <a:rPr baseline="31999"/>
              <a:t>5 </a:t>
            </a:r>
            <a:r>
              <a:t>Poiché lo stesso Signore e Dio e sommo re nostro Gesù Cristo, nella notte in cui consegnava se stesso per i nostri peccati e per tutti sopportava la morte nella carne, essendosi messo [a tavola] insieme ai suoi santi discepoli e apostoli, prendendo il pane nelle sante e innocenti e immacolate sue mani, levando lo sguardo al cielo verso di te suo Padre, Dio nostro e Dio di tutti, pronunciò-l’azione-di-grazie, -la-benedizione, -la-santificazione, [lo] spezzò [e] diede ai santi e beati suoi discepoli e apostoli, dicendo: «Prendete, mangiate: questo è il mio corpo, che per voi sta per essere spezzato e dato in remissione dei peccati». Allo stesso modo, prendendo anche il calice dopo aver cenato, e avendo mesciuto vino e acqua, levando lo sguardo al cielo verso di te suo Padre, Dio nostro e Dio di tutti, pronunciò-l’azione-di-grazie, -la-benedizione, -la-santificazione, [lo] riempì di Spirito Santo [e] diede ai santi e beati suoi discepoli e apostoli, dicendo: «Bevetene tutti: questo è il mio sangue, quello della nuova alleanza, che per voi e per le moltitudini sta per essere versato e dato in remissione dei peccati. Fate questo in memoriale di me. </a:t>
            </a:r>
          </a:p>
          <a:p>
            <a:pPr marL="216050" algn="just" defTabSz="450000">
              <a:defRPr b="0">
                <a:latin typeface="Book Antiqua"/>
                <a:ea typeface="Book Antiqua"/>
                <a:cs typeface="Book Antiqua"/>
                <a:sym typeface="Book Antiqua"/>
              </a:defRPr>
            </a:pPr>
            <a:r>
              <a:t>Ogni volta infatti che mangiate questo pane e bevete questo calice, annunciate la mia morte e confessate la mia risurrezione e ascensione, fino a che io venga!». </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296"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297" name="ANAFORA ALESSANDRI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ALESSANDRINA</a:t>
            </a:r>
          </a:p>
        </p:txBody>
      </p:sp>
      <p:sp>
        <p:nvSpPr>
          <p:cNvPr id="298" name="Anafora di san Marco"/>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Anafora di san Marco</a:t>
            </a:r>
          </a:p>
        </p:txBody>
      </p:sp>
      <p:sp>
        <p:nvSpPr>
          <p:cNvPr id="299" name="[Inserimento antiocheno:Anamnesi e Offerta]…"/>
          <p:cNvSpPr txBox="1"/>
          <p:nvPr/>
        </p:nvSpPr>
        <p:spPr>
          <a:xfrm>
            <a:off x="109785" y="1060450"/>
            <a:ext cx="12785230" cy="857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b="0" i="1">
                <a:solidFill>
                  <a:schemeClr val="accent1">
                    <a:lumOff val="13529"/>
                  </a:schemeClr>
                </a:solidFill>
                <a:latin typeface="Book Antiqua"/>
                <a:ea typeface="Book Antiqua"/>
                <a:cs typeface="Book Antiqua"/>
                <a:sym typeface="Book Antiqua"/>
              </a:defRPr>
            </a:pPr>
            <a:r>
              <a:t>[Inserimento antiocheno:Anamnesi e Offerta]</a:t>
            </a:r>
          </a:p>
          <a:p>
            <a:pPr marL="216050" algn="just" defTabSz="450000">
              <a:defRPr b="0">
                <a:latin typeface="Book Antiqua"/>
                <a:ea typeface="Book Antiqua"/>
                <a:cs typeface="Book Antiqua"/>
                <a:sym typeface="Book Antiqua"/>
              </a:defRPr>
            </a:pPr>
            <a:r>
              <a:rPr baseline="31999"/>
              <a:t>6+7</a:t>
            </a:r>
            <a:r>
              <a:t>Annunciando, sovrano Signore onnipotente, re celeste, la morte dell’unigenito tuo Figlio, il Signore e Dio e salvatore nostro Gesù Cristo, e confessando la sua beata risurrezione dai morti il terzo giorno, e l’ascensione nei cieli e la sessione alla destra di te, suo Dio e Padre, e aspettando la sua seconda terribile e tremenda venuta, nella quale verrà a giudicare i vivi e i morti con giustizia e a rendere a ognuno secondo le sue opere — risparmiaci, Signore Dio nostro! —, ti abbiamo presentato [le cose tue] a partire dai tuoi doni, dinanzi a te. </a:t>
            </a:r>
          </a:p>
          <a:p>
            <a:pPr marL="216050" algn="just" defTabSz="450000">
              <a:defRPr b="0" i="1">
                <a:solidFill>
                  <a:schemeClr val="accent1">
                    <a:lumOff val="13529"/>
                  </a:schemeClr>
                </a:solidFill>
                <a:latin typeface="Book Antiqua"/>
                <a:ea typeface="Book Antiqua"/>
                <a:cs typeface="Book Antiqua"/>
                <a:sym typeface="Book Antiqua"/>
              </a:defRPr>
            </a:pPr>
            <a:r>
              <a:t>[Inserimento antiocheno:Epiclesi]</a:t>
            </a:r>
          </a:p>
          <a:p>
            <a:pPr marL="216050" algn="just" defTabSz="450000">
              <a:defRPr b="0">
                <a:latin typeface="Book Antiqua"/>
                <a:ea typeface="Book Antiqua"/>
                <a:cs typeface="Book Antiqua"/>
                <a:sym typeface="Book Antiqua"/>
              </a:defRPr>
            </a:pPr>
            <a:r>
              <a:rPr baseline="31999"/>
              <a:t>8 </a:t>
            </a:r>
            <a:r>
              <a:t>E preghiamo e invochiamo te, filantropo buono: manda dall’altezza tua santa, dalla tua dimora preparata, dal tuo seno non circoscritto, lo stesso Paraclito, lo Spirito di verità, il Santo, il Signore vivificante, che ha parlato nella Legge, nei profeti e negli apostoli, che è presente dovunque e riempie ogni cosa, che di sua propria autorità e non come ministro opera la santificazione verso quelli che vuole, secondo il tuo beneplacito, semplice nella natura, molteplice nell’operato, fonte dei divini carismi, a te consustanziale, che da te procede, che siede sul trono del tuo regno con te e con l’unigenito tuo Figlio, il Signore e Dio e salvatore nostro Gesù Cristo. Guarda a noi e manda sopra questi pani e sopra questi calici lo Spirito tuo santo, perché li santifichi e li perfezioni quale Dio onnipotente, e faccia del pane il corpo, e del calice il sangue della nuova alleanza dello stesso Signore e Dio e salvatore e sommo re nostro Gesù Cristo, affinché siano a tutti noi che di essi partecipiamo per la fede, per la sobrietà, per la guarigione, per la sapienza, per la santificazione, per il rinnovamento dell’anima, del corpo e dello spirito, per la comunione alla beatitudine della vita eterna e dell’immortalità, per la glorificazione del santissimo tuo Nome, per la remissione dei peccati, </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301"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302" name="ANAFORA ALESSANDRI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ALESSANDRINA</a:t>
            </a:r>
          </a:p>
        </p:txBody>
      </p:sp>
      <p:sp>
        <p:nvSpPr>
          <p:cNvPr id="303" name="Anafora di san Marco"/>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Anafora di san Marco</a:t>
            </a:r>
          </a:p>
        </p:txBody>
      </p:sp>
      <p:sp>
        <p:nvSpPr>
          <p:cNvPr id="304" name="[Inserimento antiocheno:Anamnesi e Offerta]…"/>
          <p:cNvSpPr txBox="1"/>
          <p:nvPr/>
        </p:nvSpPr>
        <p:spPr>
          <a:xfrm>
            <a:off x="109785" y="1060450"/>
            <a:ext cx="12785230" cy="857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b="0" i="1">
                <a:solidFill>
                  <a:schemeClr val="accent1">
                    <a:lumOff val="13529"/>
                  </a:schemeClr>
                </a:solidFill>
                <a:latin typeface="Book Antiqua"/>
                <a:ea typeface="Book Antiqua"/>
                <a:cs typeface="Book Antiqua"/>
                <a:sym typeface="Book Antiqua"/>
              </a:defRPr>
            </a:pPr>
            <a:r>
              <a:t>[Inserimento antiocheno:Anamnesi e Offerta]</a:t>
            </a:r>
          </a:p>
          <a:p>
            <a:pPr marL="216050" algn="just" defTabSz="450000">
              <a:defRPr b="0">
                <a:latin typeface="Book Antiqua"/>
                <a:ea typeface="Book Antiqua"/>
                <a:cs typeface="Book Antiqua"/>
                <a:sym typeface="Book Antiqua"/>
              </a:defRPr>
            </a:pPr>
            <a:r>
              <a:rPr baseline="31999"/>
              <a:t>6+7</a:t>
            </a:r>
            <a:r>
              <a:t>Annunciando, sovrano Signore onnipotente, re celeste, la morte dell’unigenito tuo Figlio, il Signore e Dio e salvatore nostro Gesù Cristo, e confessando la sua beata risurrezione dai morti il terzo giorno, e l’ascensione nei cieli e la sessione alla destra di te, suo Dio e Padre, e aspettando la sua seconda terribile e tremenda venuta, nella quale verrà a giudicare i vivi e i morti con giustizia e a rendere a ognuno secondo le sue opere — risparmiaci, Signore Dio nostro! —, ti abbiamo presentato [le cose tue] a partire dai tuoi doni, dinanzi a te. </a:t>
            </a:r>
          </a:p>
          <a:p>
            <a:pPr marL="216050" algn="just" defTabSz="450000">
              <a:defRPr b="0" i="1">
                <a:solidFill>
                  <a:schemeClr val="accent1">
                    <a:lumOff val="13529"/>
                  </a:schemeClr>
                </a:solidFill>
                <a:latin typeface="Book Antiqua"/>
                <a:ea typeface="Book Antiqua"/>
                <a:cs typeface="Book Antiqua"/>
                <a:sym typeface="Book Antiqua"/>
              </a:defRPr>
            </a:pPr>
            <a:r>
              <a:t>[Inserimento antiocheno:Epiclesi]</a:t>
            </a:r>
          </a:p>
          <a:p>
            <a:pPr marL="216050" algn="just" defTabSz="450000">
              <a:defRPr b="0">
                <a:latin typeface="Book Antiqua"/>
                <a:ea typeface="Book Antiqua"/>
                <a:cs typeface="Book Antiqua"/>
                <a:sym typeface="Book Antiqua"/>
              </a:defRPr>
            </a:pPr>
            <a:r>
              <a:rPr baseline="31999"/>
              <a:t>8 </a:t>
            </a:r>
            <a:r>
              <a:t>E preghiamo e invochiamo te, filantropo buono: manda dall’altezza tua santa, dalla tua dimora preparata, dal tuo seno non circoscritto, lo stesso Paraclito, lo Spirito di verità, il Santo, il Signore vivificante, che ha parlato nella Legge, nei profeti e negli apostoli, che è presente dovunque e riempie ogni cosa, che di sua propria autorità e non come ministro opera la santificazione verso quelli che vuole, secondo il tuo beneplacito, semplice nella natura, molteplice nell’operato, fonte dei divini carismi, a te consustanziale, che da te procede, che siede sul trono del tuo regno con te e con l’unigenito tuo Figlio, il Signore e Dio e salvatore nostro Gesù Cristo. Guarda a noi e manda sopra questi pani e sopra questi calici lo Spirito tuo santo, perché li santifichi e li perfezioni quale Dio onnipotente, e faccia del pane il corpo, e del calice il sangue della nuova alleanza dello stesso Signore e Dio e salvatore e sommo re nostro Gesù Cristo, affinché siano a tutti noi che di essi partecipiamo per la fede, per la sobrietà, per la guarigione, per la sapienza, per la santificazione, per il rinnovamento dell’anima, del corpo e dello spirito, per la comunione alla beatitudine della vita eterna e dell’immortalità, per la glorificazione del santissimo tuo Nome, per la remissione dei peccati, </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306"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307" name="ANAFORA ALESSANDRINA"/>
          <p:cNvSpPr txBox="1"/>
          <p:nvPr/>
        </p:nvSpPr>
        <p:spPr>
          <a:xfrm>
            <a:off x="20597" y="190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ANAFORA ALESSANDRINA</a:t>
            </a:r>
          </a:p>
        </p:txBody>
      </p:sp>
      <p:sp>
        <p:nvSpPr>
          <p:cNvPr id="308" name="Anafora di san Marco"/>
          <p:cNvSpPr txBox="1"/>
          <p:nvPr/>
        </p:nvSpPr>
        <p:spPr>
          <a:xfrm>
            <a:off x="20597" y="374650"/>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i="1" sz="3200">
                <a:latin typeface="Book Antiqua"/>
                <a:ea typeface="Book Antiqua"/>
                <a:cs typeface="Book Antiqua"/>
                <a:sym typeface="Book Antiqua"/>
              </a:defRPr>
            </a:lvl1pPr>
          </a:lstStyle>
          <a:p>
            <a:pPr/>
            <a:r>
              <a:t>Anafora di san Marco</a:t>
            </a:r>
          </a:p>
        </p:txBody>
      </p:sp>
      <p:sp>
        <p:nvSpPr>
          <p:cNvPr id="309" name="DOSSOLOGIA…"/>
          <p:cNvSpPr txBox="1"/>
          <p:nvPr/>
        </p:nvSpPr>
        <p:spPr>
          <a:xfrm>
            <a:off x="109785" y="1015999"/>
            <a:ext cx="12785230" cy="307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b="0" i="1" sz="3200">
                <a:latin typeface="Book Antiqua"/>
                <a:ea typeface="Book Antiqua"/>
                <a:cs typeface="Book Antiqua"/>
                <a:sym typeface="Book Antiqua"/>
              </a:defRPr>
            </a:pPr>
            <a:r>
              <a:t>DOSSOLOGIA</a:t>
            </a:r>
          </a:p>
          <a:p>
            <a:pPr marL="216050" algn="just" defTabSz="450000">
              <a:defRPr b="0" sz="3200">
                <a:latin typeface="Book Antiqua"/>
                <a:ea typeface="Book Antiqua"/>
                <a:cs typeface="Book Antiqua"/>
                <a:sym typeface="Book Antiqua"/>
              </a:defRPr>
            </a:pPr>
            <a:r>
              <a:t>10 perché in questo come in ogni [tempo] sia glorificato e inneggiato e santificato il santissimo e onorato e glorioso tuo Nome, con Gesù Cristo e il santo Spirito, come era, è [e sarà di generazione in generazione e in tutti i secoli dei secoli. </a:t>
            </a:r>
          </a:p>
          <a:p>
            <a:pPr marL="216050" algn="just" defTabSz="450000">
              <a:defRPr b="0" sz="3200">
                <a:latin typeface="Book Antiqua"/>
                <a:ea typeface="Book Antiqua"/>
                <a:cs typeface="Book Antiqua"/>
                <a:sym typeface="Book Antiqua"/>
              </a:defRPr>
            </a:pPr>
            <a:r>
              <a:t>11 Amen!]</a:t>
            </a:r>
          </a:p>
        </p:txBody>
      </p:sp>
      <p:sp>
        <p:nvSpPr>
          <p:cNvPr id="310" name="PRIMA STROFA: Rendimento di Grazie"/>
          <p:cNvSpPr txBox="1"/>
          <p:nvPr/>
        </p:nvSpPr>
        <p:spPr>
          <a:xfrm>
            <a:off x="217189" y="6013449"/>
            <a:ext cx="1254502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a:latin typeface="Book Antiqua"/>
                <a:ea typeface="Book Antiqua"/>
                <a:cs typeface="Book Antiqua"/>
                <a:sym typeface="Book Antiqua"/>
              </a:defRPr>
            </a:pPr>
            <a:r>
              <a:t>PRIMA STROFA: Rendimento di Grazie</a:t>
            </a:r>
          </a:p>
        </p:txBody>
      </p:sp>
      <p:sp>
        <p:nvSpPr>
          <p:cNvPr id="311" name="TERZA STROFA: Intercessioni (Lunga e con ripetizioni)"/>
          <p:cNvSpPr txBox="1"/>
          <p:nvPr/>
        </p:nvSpPr>
        <p:spPr>
          <a:xfrm>
            <a:off x="242589" y="6889749"/>
            <a:ext cx="1254502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a:latin typeface="Book Antiqua"/>
                <a:ea typeface="Book Antiqua"/>
                <a:cs typeface="Book Antiqua"/>
                <a:sym typeface="Book Antiqua"/>
              </a:defRPr>
            </a:pPr>
            <a:r>
              <a:t>TERZA STROFA: Intercessioni (Lunga e con ripetizioni)</a:t>
            </a:r>
          </a:p>
        </p:txBody>
      </p:sp>
      <p:sp>
        <p:nvSpPr>
          <p:cNvPr id="312" name="+ Sactus, e suo sviluppo (Post sanctus)"/>
          <p:cNvSpPr txBox="1"/>
          <p:nvPr/>
        </p:nvSpPr>
        <p:spPr>
          <a:xfrm>
            <a:off x="1817389" y="7404734"/>
            <a:ext cx="10478294"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Sactus, e suo sviluppo (Post sanctus)</a:t>
            </a:r>
          </a:p>
        </p:txBody>
      </p:sp>
      <p:sp>
        <p:nvSpPr>
          <p:cNvPr id="313" name="+ Racconto istituzionale dell’ultima cena"/>
          <p:cNvSpPr txBox="1"/>
          <p:nvPr/>
        </p:nvSpPr>
        <p:spPr>
          <a:xfrm>
            <a:off x="1791989" y="7752556"/>
            <a:ext cx="10529095"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Racconto istituzionale dell’ultima cena</a:t>
            </a:r>
          </a:p>
        </p:txBody>
      </p:sp>
      <p:sp>
        <p:nvSpPr>
          <p:cNvPr id="314" name="+ Epiclesi"/>
          <p:cNvSpPr txBox="1"/>
          <p:nvPr/>
        </p:nvSpPr>
        <p:spPr>
          <a:xfrm>
            <a:off x="1791989" y="8448198"/>
            <a:ext cx="10529095"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Epiclesi</a:t>
            </a:r>
          </a:p>
        </p:txBody>
      </p:sp>
      <p:sp>
        <p:nvSpPr>
          <p:cNvPr id="315" name="+ Dossologia"/>
          <p:cNvSpPr txBox="1"/>
          <p:nvPr/>
        </p:nvSpPr>
        <p:spPr>
          <a:xfrm>
            <a:off x="1842789" y="8796019"/>
            <a:ext cx="10478295"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Dossologia</a:t>
            </a:r>
          </a:p>
        </p:txBody>
      </p:sp>
      <p:sp>
        <p:nvSpPr>
          <p:cNvPr id="316" name="SECONDA  STROFA: Citazione di istituzione di Rm 12,1 e Ml 1,11"/>
          <p:cNvSpPr txBox="1"/>
          <p:nvPr/>
        </p:nvSpPr>
        <p:spPr>
          <a:xfrm>
            <a:off x="242589" y="6492874"/>
            <a:ext cx="1254502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a:latin typeface="Book Antiqua"/>
                <a:ea typeface="Book Antiqua"/>
                <a:cs typeface="Book Antiqua"/>
                <a:sym typeface="Book Antiqua"/>
              </a:defRPr>
            </a:pPr>
            <a:r>
              <a:t>SECONDA  STROFA: Citazione di istituzione di Rm 12,1 e Ml 1,11</a:t>
            </a:r>
          </a:p>
        </p:txBody>
      </p:sp>
      <p:sp>
        <p:nvSpPr>
          <p:cNvPr id="317" name="+ Anamnesi e offerta"/>
          <p:cNvSpPr txBox="1"/>
          <p:nvPr/>
        </p:nvSpPr>
        <p:spPr>
          <a:xfrm>
            <a:off x="1791989" y="8100377"/>
            <a:ext cx="10529095"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Anamnesi e offerta</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319"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320" name="TEOLOGIA DEL SACRIFICIO…"/>
          <p:cNvSpPr txBox="1"/>
          <p:nvPr/>
        </p:nvSpPr>
        <p:spPr>
          <a:xfrm>
            <a:off x="20597" y="-25401"/>
            <a:ext cx="1296360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l" defTabSz="450000">
              <a:defRPr sz="3200">
                <a:latin typeface="Book Antiqua"/>
                <a:ea typeface="Book Antiqua"/>
                <a:cs typeface="Book Antiqua"/>
                <a:sym typeface="Book Antiqua"/>
              </a:defRPr>
            </a:pPr>
            <a:r>
              <a:t>TEOLOGIA DEL SACRIFICIO </a:t>
            </a:r>
          </a:p>
          <a:p>
            <a:pPr marL="216050" algn="l" defTabSz="450000">
              <a:defRPr sz="3200">
                <a:latin typeface="Book Antiqua"/>
                <a:ea typeface="Book Antiqua"/>
                <a:cs typeface="Book Antiqua"/>
                <a:sym typeface="Book Antiqua"/>
              </a:defRPr>
            </a:pPr>
            <a:r>
              <a:t>ALESSANDRINA E ANTIOCHENA</a:t>
            </a:r>
          </a:p>
        </p:txBody>
      </p:sp>
      <p:sp>
        <p:nvSpPr>
          <p:cNvPr id="321" name="La benedizione del pasto è un atto di culto,…"/>
          <p:cNvSpPr txBox="1"/>
          <p:nvPr/>
        </p:nvSpPr>
        <p:spPr>
          <a:xfrm>
            <a:off x="2728922" y="1523999"/>
            <a:ext cx="754695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defTabSz="450000">
              <a:defRPr b="0" i="1" sz="3200">
                <a:latin typeface="Book Antiqua"/>
                <a:ea typeface="Book Antiqua"/>
                <a:cs typeface="Book Antiqua"/>
                <a:sym typeface="Book Antiqua"/>
              </a:defRPr>
            </a:pPr>
            <a:r>
              <a:t>La benedizione del pasto è un atto di culto,</a:t>
            </a:r>
          </a:p>
          <a:p>
            <a:pPr marL="216050" defTabSz="450000">
              <a:defRPr b="0" i="1" sz="3200">
                <a:latin typeface="Book Antiqua"/>
                <a:ea typeface="Book Antiqua"/>
                <a:cs typeface="Book Antiqua"/>
                <a:sym typeface="Book Antiqua"/>
              </a:defRPr>
            </a:pPr>
            <a:r>
              <a:t>In obbedienza alla legge di Mosè</a:t>
            </a:r>
          </a:p>
        </p:txBody>
      </p:sp>
      <p:sp>
        <p:nvSpPr>
          <p:cNvPr id="322" name="La preghiera della frazione del pane è un atto di culto"/>
          <p:cNvSpPr txBox="1"/>
          <p:nvPr/>
        </p:nvSpPr>
        <p:spPr>
          <a:xfrm>
            <a:off x="1447065" y="3816350"/>
            <a:ext cx="10110670"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defTabSz="450000">
              <a:defRPr b="0" sz="3200">
                <a:latin typeface="Book Antiqua"/>
                <a:ea typeface="Book Antiqua"/>
                <a:cs typeface="Book Antiqua"/>
                <a:sym typeface="Book Antiqua"/>
              </a:defRPr>
            </a:lvl1pPr>
          </a:lstStyle>
          <a:p>
            <a:pPr/>
            <a:r>
              <a:t>La preghiera della frazione del pane è un atto di culto</a:t>
            </a:r>
          </a:p>
        </p:txBody>
      </p:sp>
      <p:sp>
        <p:nvSpPr>
          <p:cNvPr id="323" name="Interpretazione sacrificale"/>
          <p:cNvSpPr txBox="1"/>
          <p:nvPr/>
        </p:nvSpPr>
        <p:spPr>
          <a:xfrm>
            <a:off x="1447065" y="4244481"/>
            <a:ext cx="10110670"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defTabSz="450000">
              <a:defRPr b="0" sz="3200">
                <a:latin typeface="Book Antiqua"/>
                <a:ea typeface="Book Antiqua"/>
                <a:cs typeface="Book Antiqua"/>
                <a:sym typeface="Book Antiqua"/>
              </a:defRPr>
            </a:lvl1pPr>
          </a:lstStyle>
          <a:p>
            <a:pPr/>
            <a:r>
              <a:t>Interpretazione sacrificale</a:t>
            </a:r>
          </a:p>
        </p:txBody>
      </p:sp>
      <p:sp>
        <p:nvSpPr>
          <p:cNvPr id="324" name="ALESSANDRIA"/>
          <p:cNvSpPr txBox="1"/>
          <p:nvPr/>
        </p:nvSpPr>
        <p:spPr>
          <a:xfrm>
            <a:off x="366374" y="6388100"/>
            <a:ext cx="3636052"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b="0" sz="3200">
                <a:latin typeface="Book Antiqua"/>
                <a:ea typeface="Book Antiqua"/>
                <a:cs typeface="Book Antiqua"/>
                <a:sym typeface="Book Antiqua"/>
              </a:defRPr>
            </a:lvl1pPr>
          </a:lstStyle>
          <a:p>
            <a:pPr/>
            <a:r>
              <a:t>ALESSANDRIA</a:t>
            </a:r>
          </a:p>
        </p:txBody>
      </p:sp>
      <p:sp>
        <p:nvSpPr>
          <p:cNvPr id="325" name="ANTIOCHIA"/>
          <p:cNvSpPr txBox="1"/>
          <p:nvPr/>
        </p:nvSpPr>
        <p:spPr>
          <a:xfrm>
            <a:off x="9002374" y="6388100"/>
            <a:ext cx="3636051"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r" defTabSz="450000">
              <a:defRPr b="0" sz="3200">
                <a:latin typeface="Book Antiqua"/>
                <a:ea typeface="Book Antiqua"/>
                <a:cs typeface="Book Antiqua"/>
                <a:sym typeface="Book Antiqua"/>
              </a:defRPr>
            </a:lvl1pPr>
          </a:lstStyle>
          <a:p>
            <a:pPr/>
            <a:r>
              <a:t>ANTIOCHIA</a:t>
            </a:r>
          </a:p>
        </p:txBody>
      </p:sp>
      <p:sp>
        <p:nvSpPr>
          <p:cNvPr id="326" name="Rm 12,1; Ml 1,11…"/>
          <p:cNvSpPr txBox="1"/>
          <p:nvPr/>
        </p:nvSpPr>
        <p:spPr>
          <a:xfrm>
            <a:off x="366374" y="7391400"/>
            <a:ext cx="4641138" cy="208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l" defTabSz="450000">
              <a:defRPr b="0" i="1" sz="3200">
                <a:latin typeface="Book Antiqua"/>
                <a:ea typeface="Book Antiqua"/>
                <a:cs typeface="Book Antiqua"/>
                <a:sym typeface="Book Antiqua"/>
              </a:defRPr>
            </a:pPr>
            <a:r>
              <a:t>Rm 12,1; Ml 1,11</a:t>
            </a:r>
          </a:p>
          <a:p>
            <a:pPr marL="216050" algn="l" defTabSz="450000">
              <a:defRPr b="0" sz="3200">
                <a:latin typeface="Book Antiqua"/>
                <a:ea typeface="Book Antiqua"/>
                <a:cs typeface="Book Antiqua"/>
                <a:sym typeface="Book Antiqua"/>
              </a:defRPr>
            </a:pPr>
            <a:r>
              <a:t>Il sacrificio è il ringraziamento stesso:</a:t>
            </a:r>
            <a:br/>
            <a:r>
              <a:t>Il sacrificio di lode</a:t>
            </a:r>
          </a:p>
        </p:txBody>
      </p:sp>
      <p:sp>
        <p:nvSpPr>
          <p:cNvPr id="327" name="Ultima cena…"/>
          <p:cNvSpPr txBox="1"/>
          <p:nvPr/>
        </p:nvSpPr>
        <p:spPr>
          <a:xfrm>
            <a:off x="9002374" y="7391400"/>
            <a:ext cx="3636051" cy="208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r" defTabSz="450000">
              <a:defRPr b="0" i="1" sz="3200">
                <a:latin typeface="Book Antiqua"/>
                <a:ea typeface="Book Antiqua"/>
                <a:cs typeface="Book Antiqua"/>
                <a:sym typeface="Book Antiqua"/>
              </a:defRPr>
            </a:pPr>
            <a:r>
              <a:t>Ultima cena</a:t>
            </a:r>
          </a:p>
          <a:p>
            <a:pPr marL="216050" algn="r" defTabSz="450000">
              <a:defRPr b="0" sz="3200">
                <a:latin typeface="Book Antiqua"/>
                <a:ea typeface="Book Antiqua"/>
                <a:cs typeface="Book Antiqua"/>
                <a:sym typeface="Book Antiqua"/>
              </a:defRPr>
            </a:pPr>
            <a:r>
              <a:t>Il sacrificio l’offerta del pane e del vino</a:t>
            </a:r>
          </a:p>
        </p:txBody>
      </p:sp>
      <p:sp>
        <p:nvSpPr>
          <p:cNvPr id="328" name="Freccia"/>
          <p:cNvSpPr/>
          <p:nvPr/>
        </p:nvSpPr>
        <p:spPr>
          <a:xfrm rot="5400000">
            <a:off x="5867400" y="2654300"/>
            <a:ext cx="1270000" cy="1270000"/>
          </a:xfrm>
          <a:prstGeom prst="rightArrow">
            <a:avLst>
              <a:gd name="adj1" fmla="val 32000"/>
              <a:gd name="adj2" fmla="val 64000"/>
            </a:avLst>
          </a:prstGeom>
          <a:solidFill>
            <a:srgbClr val="FFFFFF"/>
          </a:solidFill>
          <a:ln w="12700">
            <a:miter lim="400000"/>
          </a:ln>
        </p:spPr>
        <p:txBody>
          <a:bodyPr lIns="50800" tIns="50800" rIns="50800" bIns="50800" anchor="ctr"/>
          <a:lstStyle/>
          <a:p>
            <a:pPr>
              <a:defRPr b="0" sz="2200">
                <a:solidFill>
                  <a:srgbClr val="000000"/>
                </a:solidFill>
                <a:latin typeface="+mn-lt"/>
                <a:ea typeface="+mn-ea"/>
                <a:cs typeface="+mn-cs"/>
                <a:sym typeface="Helvetica Neue Medium"/>
              </a:defRPr>
            </a:pPr>
          </a:p>
        </p:txBody>
      </p:sp>
      <p:sp>
        <p:nvSpPr>
          <p:cNvPr id="329" name="Freccia"/>
          <p:cNvSpPr/>
          <p:nvPr/>
        </p:nvSpPr>
        <p:spPr>
          <a:xfrm rot="7850347">
            <a:off x="2057573" y="5084450"/>
            <a:ext cx="1663837" cy="1270001"/>
          </a:xfrm>
          <a:prstGeom prst="rightArrow">
            <a:avLst>
              <a:gd name="adj1" fmla="val 32000"/>
              <a:gd name="adj2" fmla="val 64000"/>
            </a:avLst>
          </a:prstGeom>
          <a:solidFill>
            <a:srgbClr val="FFFFFF"/>
          </a:solidFill>
          <a:ln w="12700">
            <a:miter lim="400000"/>
          </a:ln>
        </p:spPr>
        <p:txBody>
          <a:bodyPr lIns="50800" tIns="50800" rIns="50800" bIns="50800" anchor="ctr"/>
          <a:lstStyle/>
          <a:p>
            <a:pPr>
              <a:defRPr b="0" sz="2200">
                <a:solidFill>
                  <a:srgbClr val="000000"/>
                </a:solidFill>
                <a:latin typeface="+mn-lt"/>
                <a:ea typeface="+mn-ea"/>
                <a:cs typeface="+mn-cs"/>
                <a:sym typeface="Helvetica Neue Medium"/>
              </a:defRPr>
            </a:pPr>
          </a:p>
        </p:txBody>
      </p:sp>
      <p:sp>
        <p:nvSpPr>
          <p:cNvPr id="330" name="Freccia"/>
          <p:cNvSpPr/>
          <p:nvPr/>
        </p:nvSpPr>
        <p:spPr>
          <a:xfrm rot="2517272">
            <a:off x="9624238" y="5055298"/>
            <a:ext cx="1676276" cy="1270001"/>
          </a:xfrm>
          <a:prstGeom prst="rightArrow">
            <a:avLst>
              <a:gd name="adj1" fmla="val 32000"/>
              <a:gd name="adj2" fmla="val 64000"/>
            </a:avLst>
          </a:prstGeom>
          <a:solidFill>
            <a:srgbClr val="FFFFFF"/>
          </a:solidFill>
          <a:ln w="12700">
            <a:miter lim="400000"/>
          </a:ln>
        </p:spPr>
        <p:txBody>
          <a:bodyPr lIns="50800" tIns="50800" rIns="50800" bIns="50800" anchor="ctr"/>
          <a:lstStyle/>
          <a:p>
            <a:pPr>
              <a:defRPr b="0" sz="2200">
                <a:solidFill>
                  <a:srgbClr val="000000"/>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332" name="Immagine" descr="Immagine"/>
          <p:cNvPicPr>
            <a:picLocks noChangeAspect="1"/>
          </p:cNvPicPr>
          <p:nvPr/>
        </p:nvPicPr>
        <p:blipFill>
          <a:blip r:embed="rId2">
            <a:alphaModFix amt="20000"/>
            <a:extLst/>
          </a:blip>
          <a:stretch>
            <a:fillRect/>
          </a:stretch>
        </p:blipFill>
        <p:spPr>
          <a:xfrm>
            <a:off x="4735512" y="0"/>
            <a:ext cx="3533776" cy="9753600"/>
          </a:xfrm>
          <a:prstGeom prst="rect">
            <a:avLst/>
          </a:prstGeom>
          <a:ln w="12700">
            <a:miter lim="400000"/>
          </a:ln>
        </p:spPr>
      </p:pic>
      <p:sp>
        <p:nvSpPr>
          <p:cNvPr id="333" name="TRADIZIONE ITALIANA. L’origine del Canone Romano…"/>
          <p:cNvSpPr txBox="1"/>
          <p:nvPr/>
        </p:nvSpPr>
        <p:spPr>
          <a:xfrm>
            <a:off x="20597" y="101599"/>
            <a:ext cx="12963606"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l" defTabSz="450000">
              <a:defRPr>
                <a:latin typeface="Book Antiqua"/>
                <a:ea typeface="Book Antiqua"/>
                <a:cs typeface="Book Antiqua"/>
                <a:sym typeface="Book Antiqua"/>
              </a:defRPr>
            </a:pPr>
            <a:r>
              <a:t>TRADIZIONE ITALIANA. L’origine del Canone Romano</a:t>
            </a:r>
          </a:p>
          <a:p>
            <a:pPr marL="216050" algn="l" defTabSz="450000">
              <a:defRPr i="1">
                <a:latin typeface="Book Antiqua"/>
                <a:ea typeface="Book Antiqua"/>
                <a:cs typeface="Book Antiqua"/>
                <a:sym typeface="Book Antiqua"/>
              </a:defRPr>
            </a:pPr>
            <a:r>
              <a:t>De Sacramentis di Ambrogio</a:t>
            </a:r>
          </a:p>
        </p:txBody>
      </p:sp>
      <p:sp>
        <p:nvSpPr>
          <p:cNvPr id="334" name="Tutte le altre cose dette prima (della consacrazione) sono dette dal sacerdote:…"/>
          <p:cNvSpPr txBox="1"/>
          <p:nvPr/>
        </p:nvSpPr>
        <p:spPr>
          <a:xfrm>
            <a:off x="-25400" y="1073150"/>
            <a:ext cx="12655352" cy="267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b="0">
                <a:latin typeface="Book Antiqua"/>
                <a:ea typeface="Book Antiqua"/>
                <a:cs typeface="Book Antiqua"/>
                <a:sym typeface="Book Antiqua"/>
              </a:defRPr>
            </a:pPr>
            <a:r>
              <a:t>Tutte le altre cose dette prima (della consacrazione) sono dette dal sacerdote: </a:t>
            </a:r>
          </a:p>
          <a:p>
            <a:pPr marL="216050" algn="just" defTabSz="450000">
              <a:tabLst>
                <a:tab pos="6108700" algn="r"/>
              </a:tabLst>
              <a:defRPr b="0">
                <a:latin typeface="Book Antiqua"/>
                <a:ea typeface="Book Antiqua"/>
                <a:cs typeface="Book Antiqua"/>
                <a:sym typeface="Book Antiqua"/>
              </a:defRPr>
            </a:pPr>
            <a:r>
              <a:t>[Si innalza] la lode a Dio, 	</a:t>
            </a:r>
            <a:r>
              <a:rPr i="1">
                <a:solidFill>
                  <a:schemeClr val="accent4">
                    <a:hueOff val="468000"/>
                    <a:satOff val="-4761"/>
                    <a:lumOff val="10196"/>
                  </a:schemeClr>
                </a:solidFill>
              </a:rPr>
              <a:t>[Prima strofa, cioè prefazio]</a:t>
            </a:r>
            <a:endParaRPr i="1">
              <a:solidFill>
                <a:schemeClr val="accent4">
                  <a:hueOff val="468000"/>
                  <a:satOff val="-4761"/>
                  <a:lumOff val="10196"/>
                </a:schemeClr>
              </a:solidFill>
            </a:endParaRPr>
          </a:p>
          <a:p>
            <a:pPr marL="216050" algn="just" defTabSz="450000">
              <a:tabLst>
                <a:tab pos="6108700" algn="r"/>
              </a:tabLst>
              <a:defRPr b="0">
                <a:latin typeface="Book Antiqua"/>
                <a:ea typeface="Book Antiqua"/>
                <a:cs typeface="Book Antiqua"/>
                <a:sym typeface="Book Antiqua"/>
              </a:defRPr>
            </a:pPr>
            <a:r>
              <a:t>si rivolge la preghiera, si intercede per il popolo, </a:t>
            </a:r>
            <a:br/>
            <a:r>
              <a:t>per i re, per tutti gli altri; </a:t>
            </a:r>
            <a:r>
              <a:rPr>
                <a:solidFill>
                  <a:schemeClr val="accent4">
                    <a:hueOff val="468000"/>
                    <a:satOff val="-4761"/>
                    <a:lumOff val="10196"/>
                  </a:schemeClr>
                </a:solidFill>
              </a:rPr>
              <a:t>	</a:t>
            </a:r>
            <a:r>
              <a:rPr i="1">
                <a:solidFill>
                  <a:schemeClr val="accent4">
                    <a:hueOff val="468000"/>
                    <a:satOff val="-4761"/>
                    <a:lumOff val="10196"/>
                  </a:schemeClr>
                </a:solidFill>
              </a:rPr>
              <a:t>[Terza strofa, suppliche: cioè Te igitur]</a:t>
            </a:r>
            <a:endParaRPr i="1">
              <a:solidFill>
                <a:schemeClr val="accent4">
                  <a:hueOff val="468000"/>
                  <a:satOff val="-4761"/>
                  <a:lumOff val="10196"/>
                </a:schemeClr>
              </a:solidFill>
            </a:endParaRPr>
          </a:p>
          <a:p>
            <a:pPr marL="216050" algn="just" defTabSz="450000">
              <a:defRPr b="0">
                <a:latin typeface="Book Antiqua"/>
                <a:ea typeface="Book Antiqua"/>
                <a:cs typeface="Book Antiqua"/>
                <a:sym typeface="Book Antiqua"/>
              </a:defRPr>
            </a:pPr>
            <a:r>
              <a:t>quando è il momento di fare il venerabile sacramento, </a:t>
            </a:r>
            <a:br/>
            <a:r>
              <a:t>il sacerdote non usa più parole sue, ma usa le parole di Cristo </a:t>
            </a:r>
            <a:r>
              <a:rPr i="1">
                <a:solidFill>
                  <a:schemeClr val="accent4">
                    <a:hueOff val="468000"/>
                    <a:satOff val="-4761"/>
                    <a:lumOff val="10196"/>
                  </a:schemeClr>
                </a:solidFill>
              </a:rPr>
              <a:t>[Racconto dell’Ultima cena]</a:t>
            </a:r>
            <a:endParaRPr i="1">
              <a:solidFill>
                <a:schemeClr val="accent4">
                  <a:hueOff val="468000"/>
                  <a:satOff val="-4761"/>
                  <a:lumOff val="10196"/>
                </a:schemeClr>
              </a:solidFill>
            </a:endParaRPr>
          </a:p>
        </p:txBody>
      </p:sp>
      <p:sp>
        <p:nvSpPr>
          <p:cNvPr id="335" name="È degno e giusto, è conveniente e giusto che al di sopra di ogni cosa noi rendiamo grazie a te, Signore, santo Padre, onnipotente eterno Dio, che nell’incomparabile ricchezza della tua bontà hai voluto che la luce rifulgesse nelle tenebre, mandando a noi"/>
          <p:cNvSpPr txBox="1"/>
          <p:nvPr/>
        </p:nvSpPr>
        <p:spPr>
          <a:xfrm>
            <a:off x="252958" y="5314950"/>
            <a:ext cx="12098636" cy="415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b="0">
                <a:latin typeface="Book Antiqua"/>
                <a:ea typeface="Book Antiqua"/>
                <a:cs typeface="Book Antiqua"/>
                <a:sym typeface="Book Antiqua"/>
              </a:defRPr>
            </a:pPr>
            <a:r>
              <a:t>È degno e giusto, è conveniente e giusto che al di sopra di ogni cosa noi rendiamo grazie a te, Signore, santo Padre, onnipotente eterno Dio, che nell’incomparabile ricchezza della tua bontà hai voluto che la luce rifulgesse nelle tenebre, mandando a noi Gesù Cristo come salvatore delle nostre anime. Egli umiliando se stesso per la nostra salvezza, si abbassò fino alla morte, per renderci suoi eredi e figli, reintegrati con l’immortalità nella condizione perduta da Adamo. Nessuna nostra lode può bastare per rendere grazie alla tua così grande magnanimità per il bene da lui causato, mentre intercediamo presso la tua grande e accondiscendente pietà, </a:t>
            </a:r>
            <a:r>
              <a:rPr i="1">
                <a:solidFill>
                  <a:schemeClr val="accent4">
                    <a:hueOff val="468000"/>
                    <a:satOff val="-4761"/>
                    <a:lumOff val="10196"/>
                  </a:schemeClr>
                </a:solidFill>
              </a:rPr>
              <a:t>[Prima strofa, cioè  prefazio</a:t>
            </a:r>
            <a:r>
              <a:rPr>
                <a:solidFill>
                  <a:schemeClr val="accent4">
                    <a:hueOff val="468000"/>
                    <a:satOff val="-4761"/>
                    <a:lumOff val="10196"/>
                  </a:schemeClr>
                </a:solidFill>
              </a:rPr>
              <a:t>]</a:t>
            </a:r>
            <a:endParaRPr>
              <a:solidFill>
                <a:schemeClr val="accent4">
                  <a:hueOff val="468000"/>
                  <a:satOff val="-4761"/>
                  <a:lumOff val="10196"/>
                </a:schemeClr>
              </a:solidFill>
            </a:endParaRPr>
          </a:p>
          <a:p>
            <a:pPr marL="216050" algn="just" defTabSz="450000">
              <a:defRPr b="0">
                <a:latin typeface="Book Antiqua"/>
                <a:ea typeface="Book Antiqua"/>
                <a:cs typeface="Book Antiqua"/>
                <a:sym typeface="Book Antiqua"/>
              </a:defRPr>
            </a:pPr>
            <a:r>
              <a:t>perché renda accetto questo sacrificio che ti offriamo stando al cospetto della tua divinità, per Gesù Cristo Signore e Dio nostro, attraverso il quale intercediamo e preghiamo. </a:t>
            </a:r>
            <a:r>
              <a:rPr i="1">
                <a:solidFill>
                  <a:schemeClr val="accent4">
                    <a:hueOff val="468000"/>
                    <a:satOff val="-4761"/>
                    <a:lumOff val="10196"/>
                  </a:schemeClr>
                </a:solidFill>
              </a:rPr>
              <a:t>[Seconda strofa: citazione di istituzione Ml 1,11  // quam oblationem]</a:t>
            </a:r>
          </a:p>
        </p:txBody>
      </p:sp>
      <p:sp>
        <p:nvSpPr>
          <p:cNvPr id="336" name="TRADIZIONE ITALIANA. L’origine del Canone Romano…"/>
          <p:cNvSpPr txBox="1"/>
          <p:nvPr/>
        </p:nvSpPr>
        <p:spPr>
          <a:xfrm>
            <a:off x="20597" y="4457699"/>
            <a:ext cx="12963606"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l" defTabSz="450000">
              <a:defRPr>
                <a:latin typeface="Book Antiqua"/>
                <a:ea typeface="Book Antiqua"/>
                <a:cs typeface="Book Antiqua"/>
                <a:sym typeface="Book Antiqua"/>
              </a:defRPr>
            </a:pPr>
            <a:r>
              <a:t>TRADIZIONE ITALIANA. L’origine del Canone Romano</a:t>
            </a:r>
          </a:p>
          <a:p>
            <a:pPr marL="216050" algn="l" defTabSz="450000">
              <a:defRPr i="1">
                <a:latin typeface="Book Antiqua"/>
                <a:ea typeface="Book Antiqua"/>
                <a:cs typeface="Book Antiqua"/>
                <a:sym typeface="Book Antiqua"/>
              </a:defRPr>
            </a:pPr>
            <a:r>
              <a:t>Prefazi ariani in Italia</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338" name="Immagine" descr="Immagine"/>
          <p:cNvPicPr>
            <a:picLocks noChangeAspect="1"/>
          </p:cNvPicPr>
          <p:nvPr/>
        </p:nvPicPr>
        <p:blipFill>
          <a:blip r:embed="rId2">
            <a:alphaModFix amt="20000"/>
            <a:extLst/>
          </a:blip>
          <a:stretch>
            <a:fillRect/>
          </a:stretch>
        </p:blipFill>
        <p:spPr>
          <a:xfrm>
            <a:off x="4735512" y="0"/>
            <a:ext cx="3533776" cy="9753600"/>
          </a:xfrm>
          <a:prstGeom prst="rect">
            <a:avLst/>
          </a:prstGeom>
          <a:ln w="12700">
            <a:miter lim="400000"/>
          </a:ln>
        </p:spPr>
      </p:pic>
      <p:sp>
        <p:nvSpPr>
          <p:cNvPr id="339" name="TRADIZIONE ITALIANA. L’origine del Canone Romano…"/>
          <p:cNvSpPr txBox="1"/>
          <p:nvPr/>
        </p:nvSpPr>
        <p:spPr>
          <a:xfrm>
            <a:off x="20597" y="-25401"/>
            <a:ext cx="1296360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l" defTabSz="450000">
              <a:defRPr sz="3200">
                <a:latin typeface="Book Antiqua"/>
                <a:ea typeface="Book Antiqua"/>
                <a:cs typeface="Book Antiqua"/>
                <a:sym typeface="Book Antiqua"/>
              </a:defRPr>
            </a:pPr>
            <a:r>
              <a:t>TRADIZIONE ITALIANA. L’origine del Canone Romano</a:t>
            </a:r>
          </a:p>
          <a:p>
            <a:pPr marL="216050" algn="l" defTabSz="450000">
              <a:defRPr i="1" sz="3200">
                <a:latin typeface="Book Antiqua"/>
                <a:ea typeface="Book Antiqua"/>
                <a:cs typeface="Book Antiqua"/>
                <a:sym typeface="Book Antiqua"/>
              </a:defRPr>
            </a:pPr>
            <a:r>
              <a:t>De Sacramentis di Ambrogio</a:t>
            </a:r>
          </a:p>
        </p:txBody>
      </p:sp>
      <p:sp>
        <p:nvSpPr>
          <p:cNvPr id="340" name="Vuoi la conferma che è con parole celesti che si consacra?  Ascolta quali sono le parole. Dice il sacerdote:…"/>
          <p:cNvSpPr txBox="1"/>
          <p:nvPr/>
        </p:nvSpPr>
        <p:spPr>
          <a:xfrm>
            <a:off x="-50800" y="1222375"/>
            <a:ext cx="12173248" cy="87566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lnSpc>
                <a:spcPct val="90000"/>
              </a:lnSpc>
              <a:defRPr b="0">
                <a:latin typeface="Book Antiqua"/>
                <a:ea typeface="Book Antiqua"/>
                <a:cs typeface="Book Antiqua"/>
                <a:sym typeface="Book Antiqua"/>
              </a:defRPr>
            </a:pPr>
            <a:r>
              <a:t>Vuoi la conferma che è con parole celesti che si consacra? </a:t>
            </a:r>
            <a:br/>
            <a:r>
              <a:t>Ascolta quali sono le parole. Dice il sacerdote: </a:t>
            </a:r>
          </a:p>
          <a:p>
            <a:pPr marL="216050" algn="just" defTabSz="450000">
              <a:lnSpc>
                <a:spcPct val="90000"/>
              </a:lnSpc>
              <a:defRPr b="0">
                <a:solidFill>
                  <a:srgbClr val="FFC3BB"/>
                </a:solidFill>
                <a:latin typeface="Book Antiqua"/>
                <a:ea typeface="Book Antiqua"/>
                <a:cs typeface="Book Antiqua"/>
                <a:sym typeface="Book Antiqua"/>
              </a:defRPr>
            </a:pPr>
            <a:r>
              <a:t>Rendi per noi questa offerta computata, razionale, degna di essere accolta, perché è figura del corpo e del sangue del Signore nostro Gesù Cristo. </a:t>
            </a:r>
          </a:p>
          <a:p>
            <a:pPr marL="216050" algn="r" defTabSz="450000">
              <a:lnSpc>
                <a:spcPct val="90000"/>
              </a:lnSpc>
              <a:defRPr b="0">
                <a:latin typeface="Book Antiqua"/>
                <a:ea typeface="Book Antiqua"/>
                <a:cs typeface="Book Antiqua"/>
                <a:sym typeface="Book Antiqua"/>
              </a:defRPr>
            </a:pPr>
            <a:r>
              <a:rPr i="1">
                <a:solidFill>
                  <a:schemeClr val="accent4">
                    <a:hueOff val="468000"/>
                    <a:satOff val="-4761"/>
                    <a:lumOff val="10196"/>
                  </a:schemeClr>
                </a:solidFill>
              </a:rPr>
              <a:t>[Fac nobis // Quam oblationem]</a:t>
            </a:r>
            <a:endParaRPr i="1">
              <a:solidFill>
                <a:schemeClr val="accent4">
                  <a:hueOff val="468000"/>
                  <a:satOff val="-4761"/>
                  <a:lumOff val="10196"/>
                </a:schemeClr>
              </a:solidFill>
            </a:endParaRPr>
          </a:p>
          <a:p>
            <a:pPr marL="216050" algn="just" defTabSz="450000">
              <a:lnSpc>
                <a:spcPct val="90000"/>
              </a:lnSpc>
              <a:defRPr b="0">
                <a:solidFill>
                  <a:srgbClr val="E4ADA7"/>
                </a:solidFill>
                <a:latin typeface="Book Antiqua"/>
                <a:ea typeface="Book Antiqua"/>
                <a:cs typeface="Book Antiqua"/>
                <a:sym typeface="Book Antiqua"/>
              </a:defRPr>
            </a:pPr>
            <a:r>
              <a:t>Il quale il giorno precedente la sua passione, nelle sue sante mani prese il pane, rivolse lo sguardo al cielo, a te, santo Padre, onnipotente eterno Dio, rendendo grazie benedisse, lo spezzò, e spezzandolo lo consegnò agli apostoli e a si suoi discepoli, dicendo: Prendente e mangiatene tutti, poiché questo è il mio corpo, che per molti sarà spezzato. </a:t>
            </a:r>
          </a:p>
          <a:p>
            <a:pPr marL="216050" algn="just" defTabSz="450000">
              <a:lnSpc>
                <a:spcPct val="90000"/>
              </a:lnSpc>
              <a:defRPr b="0">
                <a:latin typeface="Book Antiqua"/>
                <a:ea typeface="Book Antiqua"/>
                <a:cs typeface="Book Antiqua"/>
                <a:sym typeface="Book Antiqua"/>
              </a:defRPr>
            </a:pPr>
            <a:r>
              <a:t>Ascolta attentamente: </a:t>
            </a:r>
            <a:r>
              <a:rPr>
                <a:solidFill>
                  <a:srgbClr val="E4ACA7"/>
                </a:solidFill>
              </a:rPr>
              <a:t>Allo stesso modo, dopo la cena, il giorno precedente la sua passione, prese anche il calice, rivolse Los guardo al cielo, a te, santo Padre, onnipotente eterno Dio, rendendo grazie benedisse, lo consegnò agli apostoli e ai suoi discepoli dicendo: Prendete e bevetene tutti, poiché questo è il mio sangue.</a:t>
            </a:r>
            <a:endParaRPr>
              <a:solidFill>
                <a:srgbClr val="E4ACA7"/>
              </a:solidFill>
            </a:endParaRPr>
          </a:p>
          <a:p>
            <a:pPr marL="216050" algn="just" defTabSz="450000">
              <a:lnSpc>
                <a:spcPct val="90000"/>
              </a:lnSpc>
              <a:defRPr b="0">
                <a:latin typeface="Book Antiqua"/>
                <a:ea typeface="Book Antiqua"/>
                <a:cs typeface="Book Antiqua"/>
                <a:sym typeface="Book Antiqua"/>
              </a:defRPr>
            </a:pPr>
            <a:r>
              <a:t>Quindi comprendi la grandezza del sacramento. Nota cosa dice: </a:t>
            </a:r>
            <a:r>
              <a:rPr>
                <a:solidFill>
                  <a:srgbClr val="E4ACA6"/>
                </a:solidFill>
              </a:rPr>
              <a:t>tutte le volte che farete questo, ogni volta voi farete la commemorazione di me, finché io venga di nuovo.</a:t>
            </a:r>
          </a:p>
          <a:p>
            <a:pPr marL="216050" algn="r" defTabSz="450000">
              <a:lnSpc>
                <a:spcPct val="90000"/>
              </a:lnSpc>
              <a:defRPr b="0">
                <a:latin typeface="Book Antiqua"/>
                <a:ea typeface="Book Antiqua"/>
                <a:cs typeface="Book Antiqua"/>
                <a:sym typeface="Book Antiqua"/>
              </a:defRPr>
            </a:pPr>
            <a:r>
              <a:t> </a:t>
            </a:r>
            <a:r>
              <a:rPr i="1">
                <a:solidFill>
                  <a:schemeClr val="accent4">
                    <a:hueOff val="468000"/>
                    <a:satOff val="-4761"/>
                    <a:lumOff val="10196"/>
                  </a:schemeClr>
                </a:solidFill>
              </a:rPr>
              <a:t>[Qui pridie // idem]</a:t>
            </a:r>
            <a:endParaRPr i="1">
              <a:solidFill>
                <a:schemeClr val="accent4">
                  <a:hueOff val="468000"/>
                  <a:satOff val="-4761"/>
                  <a:lumOff val="10196"/>
                </a:schemeClr>
              </a:solidFill>
            </a:endParaRPr>
          </a:p>
          <a:p>
            <a:pPr marL="216050" algn="just" defTabSz="450000">
              <a:lnSpc>
                <a:spcPct val="90000"/>
              </a:lnSpc>
              <a:defRPr b="0">
                <a:latin typeface="Book Antiqua"/>
                <a:ea typeface="Book Antiqua"/>
                <a:cs typeface="Book Antiqua"/>
                <a:sym typeface="Book Antiqua"/>
              </a:defRPr>
            </a:pPr>
            <a:r>
              <a:t>E il sacerdote dice: </a:t>
            </a:r>
            <a:r>
              <a:rPr>
                <a:solidFill>
                  <a:srgbClr val="E4ABA6"/>
                </a:solidFill>
              </a:rPr>
              <a:t>dunque memori della sua gloriosissima passione, resurrezione dagli inferi e ascensione al cielo, offriamo a te questo sacrificio senza macchia, sacrificio razionale, sacrificio incruento, questo pane santo e calice di vita eterna;</a:t>
            </a:r>
            <a:r>
              <a:t> </a:t>
            </a:r>
          </a:p>
          <a:p>
            <a:pPr marL="216050" algn="r" defTabSz="450000">
              <a:lnSpc>
                <a:spcPct val="90000"/>
              </a:lnSpc>
              <a:defRPr b="0">
                <a:latin typeface="Book Antiqua"/>
                <a:ea typeface="Book Antiqua"/>
                <a:cs typeface="Book Antiqua"/>
                <a:sym typeface="Book Antiqua"/>
              </a:defRPr>
            </a:pPr>
            <a:r>
              <a:rPr i="1">
                <a:solidFill>
                  <a:schemeClr val="accent4">
                    <a:hueOff val="468000"/>
                    <a:satOff val="-4761"/>
                    <a:lumOff val="10196"/>
                  </a:schemeClr>
                </a:solidFill>
              </a:rPr>
              <a:t>[Ergo memores // Unde et memores]</a:t>
            </a:r>
            <a:endParaRPr i="1">
              <a:solidFill>
                <a:schemeClr val="accent4">
                  <a:hueOff val="468000"/>
                  <a:satOff val="-4761"/>
                  <a:lumOff val="10196"/>
                </a:schemeClr>
              </a:solidFill>
            </a:endParaRPr>
          </a:p>
          <a:p>
            <a:pPr marL="216050" algn="just" defTabSz="450000">
              <a:lnSpc>
                <a:spcPct val="90000"/>
              </a:lnSpc>
              <a:defRPr b="0">
                <a:solidFill>
                  <a:srgbClr val="E4ABA6"/>
                </a:solidFill>
                <a:latin typeface="Book Antiqua"/>
                <a:ea typeface="Book Antiqua"/>
                <a:cs typeface="Book Antiqua"/>
                <a:sym typeface="Book Antiqua"/>
              </a:defRPr>
            </a:pPr>
            <a:r>
              <a:t>e chiediamo e preghiamo che tu accolga questa offerta sul tuo celeste altare per mano dei tuoi angeli, così come volesti accogliere i doni del giusti Abele, tuo servo, il sacrificio del nostro patriarca Abramo, e quello che ti offrì il sommo sacerdote Melchsedek. </a:t>
            </a:r>
          </a:p>
          <a:p>
            <a:pPr marL="216050" algn="r" defTabSz="450000">
              <a:lnSpc>
                <a:spcPct val="90000"/>
              </a:lnSpc>
              <a:defRPr b="0">
                <a:latin typeface="Book Antiqua"/>
                <a:ea typeface="Book Antiqua"/>
                <a:cs typeface="Book Antiqua"/>
                <a:sym typeface="Book Antiqua"/>
              </a:defRPr>
            </a:pPr>
            <a:r>
              <a:rPr i="1">
                <a:solidFill>
                  <a:schemeClr val="accent4">
                    <a:hueOff val="468000"/>
                    <a:satOff val="-4761"/>
                    <a:lumOff val="10196"/>
                  </a:schemeClr>
                </a:solidFill>
              </a:rPr>
              <a:t>[Et petimus et praecamur // Supra quae - supplices]</a:t>
            </a:r>
            <a:endParaRPr i="1">
              <a:solidFill>
                <a:schemeClr val="accent4">
                  <a:hueOff val="468000"/>
                  <a:satOff val="-4761"/>
                  <a:lumOff val="10196"/>
                </a:schemeClr>
              </a:solidFill>
            </a:endParaR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28"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129" name="7Il primo giorno della settimana ci eravamo riuniti a spezzare il pane, e Paolo, che doveva partire il giorno dopo, conversava con loro e prolungò il discorso fino a mezzanotte. 8C'era un buon numero di lampade nella stanza al piano superiore, dove erava"/>
          <p:cNvSpPr txBox="1"/>
          <p:nvPr/>
        </p:nvSpPr>
        <p:spPr>
          <a:xfrm>
            <a:off x="20597" y="3810067"/>
            <a:ext cx="12963606" cy="604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b="0" sz="3200">
                <a:latin typeface="Book Antiqua"/>
                <a:ea typeface="Book Antiqua"/>
                <a:cs typeface="Book Antiqua"/>
                <a:sym typeface="Book Antiqua"/>
              </a:defRPr>
            </a:pPr>
            <a:r>
              <a:rPr baseline="31999"/>
              <a:t>7</a:t>
            </a:r>
            <a:r>
              <a:t>Il primo giorno della settimana ci eravamo riuniti a spezzare il pane, e Paolo, che doveva partire il giorno dopo, conversava con loro e prolungò il discorso fino a mezzanotte. </a:t>
            </a:r>
            <a:r>
              <a:rPr baseline="31999"/>
              <a:t>8</a:t>
            </a:r>
            <a:r>
              <a:t>C'era un buon numero di lampade nella stanza al piano superiore, dove eravamo riuniti. </a:t>
            </a:r>
            <a:r>
              <a:rPr baseline="31999"/>
              <a:t>9</a:t>
            </a:r>
            <a:r>
              <a:t>Ora, un ragazzo di nome Èutico, seduto alla finestra, mentre Paolo continuava a conversare senza sosta, fu preso da un sonno profondo; sopraffatto dal sonno, cadde giù dal terzo piano e venne raccolto morto. </a:t>
            </a:r>
            <a:r>
              <a:rPr baseline="31999"/>
              <a:t>10</a:t>
            </a:r>
            <a:r>
              <a:t>Paolo allora scese, si gettò su di lui, lo abbracciò e disse: «Non vi turbate; è vivo!». </a:t>
            </a:r>
            <a:r>
              <a:rPr baseline="31999"/>
              <a:t>11</a:t>
            </a:r>
            <a:r>
              <a:t>Poi risalì, spezzò il pane, mangiò e, dopo aver parlato ancora molto fino all'alba, partì. </a:t>
            </a:r>
            <a:r>
              <a:rPr baseline="31999"/>
              <a:t>12</a:t>
            </a:r>
            <a:r>
              <a:t>Intanto avevano ricondotto il ragazzo vivo, e si sentirono molto consolati.</a:t>
            </a:r>
          </a:p>
        </p:txBody>
      </p:sp>
      <p:sp>
        <p:nvSpPr>
          <p:cNvPr id="130" name="FRAZIONE DEL PANE A TROADE…"/>
          <p:cNvSpPr txBox="1"/>
          <p:nvPr/>
        </p:nvSpPr>
        <p:spPr>
          <a:xfrm>
            <a:off x="20597" y="2347422"/>
            <a:ext cx="1296360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sz="3200">
                <a:latin typeface="Book Antiqua"/>
                <a:ea typeface="Book Antiqua"/>
                <a:cs typeface="Book Antiqua"/>
                <a:sym typeface="Book Antiqua"/>
              </a:defRPr>
            </a:pPr>
            <a:r>
              <a:t>FRAZIONE DEL PANE A TROADE</a:t>
            </a:r>
          </a:p>
          <a:p>
            <a:pPr marL="216050" algn="just" defTabSz="450000">
              <a:defRPr b="0" i="1" sz="3200">
                <a:latin typeface="Book Antiqua"/>
                <a:ea typeface="Book Antiqua"/>
                <a:cs typeface="Book Antiqua"/>
                <a:sym typeface="Book Antiqua"/>
              </a:defRPr>
            </a:pPr>
            <a:r>
              <a:t>Atti 20,7-12</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342" name="Immagine" descr="Immagine"/>
          <p:cNvPicPr>
            <a:picLocks noChangeAspect="1"/>
          </p:cNvPicPr>
          <p:nvPr/>
        </p:nvPicPr>
        <p:blipFill>
          <a:blip r:embed="rId2">
            <a:alphaModFix amt="20000"/>
            <a:extLst/>
          </a:blip>
          <a:stretch>
            <a:fillRect/>
          </a:stretch>
        </p:blipFill>
        <p:spPr>
          <a:xfrm>
            <a:off x="4735512" y="0"/>
            <a:ext cx="3533776" cy="9753600"/>
          </a:xfrm>
          <a:prstGeom prst="rect">
            <a:avLst/>
          </a:prstGeom>
          <a:ln w="12700">
            <a:miter lim="400000"/>
          </a:ln>
        </p:spPr>
      </p:pic>
      <p:sp>
        <p:nvSpPr>
          <p:cNvPr id="343" name="TRADIZIONE ITALIANA. L’origine del Canone Romano"/>
          <p:cNvSpPr txBox="1"/>
          <p:nvPr/>
        </p:nvSpPr>
        <p:spPr>
          <a:xfrm>
            <a:off x="20597" y="75753"/>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l" defTabSz="450000">
              <a:defRPr sz="3200">
                <a:latin typeface="Book Antiqua"/>
                <a:ea typeface="Book Antiqua"/>
                <a:cs typeface="Book Antiqua"/>
                <a:sym typeface="Book Antiqua"/>
              </a:defRPr>
            </a:lvl1pPr>
          </a:lstStyle>
          <a:p>
            <a:pPr/>
            <a:r>
              <a:t>TRADIZIONE ITALIANA. L’origine del Canone Romano</a:t>
            </a:r>
          </a:p>
        </p:txBody>
      </p:sp>
      <p:sp>
        <p:nvSpPr>
          <p:cNvPr id="344" name="PRIMA STROFA: Rendimento di Grazie"/>
          <p:cNvSpPr txBox="1"/>
          <p:nvPr/>
        </p:nvSpPr>
        <p:spPr>
          <a:xfrm>
            <a:off x="178047" y="1547338"/>
            <a:ext cx="5792987"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a:latin typeface="Book Antiqua"/>
                <a:ea typeface="Book Antiqua"/>
                <a:cs typeface="Book Antiqua"/>
                <a:sym typeface="Book Antiqua"/>
              </a:defRPr>
            </a:pPr>
            <a:r>
              <a:t>PRIMA STROFA: Rendimento di Grazie</a:t>
            </a:r>
          </a:p>
        </p:txBody>
      </p:sp>
      <p:sp>
        <p:nvSpPr>
          <p:cNvPr id="345" name="+ Sanctus"/>
          <p:cNvSpPr txBox="1"/>
          <p:nvPr/>
        </p:nvSpPr>
        <p:spPr>
          <a:xfrm>
            <a:off x="9754889" y="2244559"/>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Sanctus</a:t>
            </a:r>
          </a:p>
        </p:txBody>
      </p:sp>
      <p:sp>
        <p:nvSpPr>
          <p:cNvPr id="346" name="Livello di Ambrogio"/>
          <p:cNvSpPr txBox="1"/>
          <p:nvPr/>
        </p:nvSpPr>
        <p:spPr>
          <a:xfrm>
            <a:off x="229889" y="1001157"/>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a:latin typeface="Book Antiqua"/>
                <a:ea typeface="Book Antiqua"/>
                <a:cs typeface="Book Antiqua"/>
                <a:sym typeface="Book Antiqua"/>
              </a:defRPr>
            </a:pPr>
            <a:r>
              <a:t>Livello di Ambrogio</a:t>
            </a:r>
          </a:p>
        </p:txBody>
      </p:sp>
      <p:sp>
        <p:nvSpPr>
          <p:cNvPr id="347" name="Livello Romano del V-VI sec."/>
          <p:cNvSpPr txBox="1"/>
          <p:nvPr/>
        </p:nvSpPr>
        <p:spPr>
          <a:xfrm>
            <a:off x="8300243" y="1001157"/>
            <a:ext cx="4636394"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r">
              <a:defRPr b="0">
                <a:latin typeface="Book Antiqua"/>
                <a:ea typeface="Book Antiqua"/>
                <a:cs typeface="Book Antiqua"/>
                <a:sym typeface="Book Antiqua"/>
              </a:defRPr>
            </a:pPr>
            <a:r>
              <a:t>Livello Romano del V-VI sec.</a:t>
            </a:r>
          </a:p>
        </p:txBody>
      </p:sp>
      <p:sp>
        <p:nvSpPr>
          <p:cNvPr id="348" name="+ Quam oblationem"/>
          <p:cNvSpPr txBox="1"/>
          <p:nvPr/>
        </p:nvSpPr>
        <p:spPr>
          <a:xfrm>
            <a:off x="777974" y="5477123"/>
            <a:ext cx="54353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1">
                    <a:lumOff val="13529"/>
                  </a:schemeClr>
                </a:solidFill>
                <a:latin typeface="Book Antiqua"/>
                <a:ea typeface="Book Antiqua"/>
                <a:cs typeface="Book Antiqua"/>
                <a:sym typeface="Book Antiqua"/>
              </a:defRPr>
            </a:pPr>
            <a:r>
              <a:t>+ Quam oblationem</a:t>
            </a:r>
          </a:p>
        </p:txBody>
      </p:sp>
      <p:sp>
        <p:nvSpPr>
          <p:cNvPr id="349" name="+ Te igitur"/>
          <p:cNvSpPr txBox="1"/>
          <p:nvPr/>
        </p:nvSpPr>
        <p:spPr>
          <a:xfrm>
            <a:off x="229889" y="2682749"/>
            <a:ext cx="5435303"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5"/>
                </a:solidFill>
                <a:latin typeface="Book Antiqua"/>
                <a:ea typeface="Book Antiqua"/>
                <a:cs typeface="Book Antiqua"/>
                <a:sym typeface="Book Antiqua"/>
              </a:defRPr>
            </a:pPr>
            <a:r>
              <a:t>+ Te igitur</a:t>
            </a:r>
          </a:p>
        </p:txBody>
      </p:sp>
      <p:sp>
        <p:nvSpPr>
          <p:cNvPr id="350" name="+ Qui pridie"/>
          <p:cNvSpPr txBox="1"/>
          <p:nvPr/>
        </p:nvSpPr>
        <p:spPr>
          <a:xfrm>
            <a:off x="777974" y="5922892"/>
            <a:ext cx="54353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1">
                    <a:lumOff val="13529"/>
                  </a:schemeClr>
                </a:solidFill>
                <a:latin typeface="Book Antiqua"/>
                <a:ea typeface="Book Antiqua"/>
                <a:cs typeface="Book Antiqua"/>
                <a:sym typeface="Book Antiqua"/>
              </a:defRPr>
            </a:pPr>
            <a:r>
              <a:t>+ Qui pridie</a:t>
            </a:r>
          </a:p>
        </p:txBody>
      </p:sp>
      <p:sp>
        <p:nvSpPr>
          <p:cNvPr id="351" name="+ Unde et memores"/>
          <p:cNvSpPr txBox="1"/>
          <p:nvPr/>
        </p:nvSpPr>
        <p:spPr>
          <a:xfrm>
            <a:off x="777974" y="6397317"/>
            <a:ext cx="54353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1">
                    <a:lumOff val="13529"/>
                  </a:schemeClr>
                </a:solidFill>
                <a:latin typeface="Book Antiqua"/>
                <a:ea typeface="Book Antiqua"/>
                <a:cs typeface="Book Antiqua"/>
                <a:sym typeface="Book Antiqua"/>
              </a:defRPr>
            </a:pPr>
            <a:r>
              <a:t>+ Unde et memores</a:t>
            </a:r>
          </a:p>
        </p:txBody>
      </p:sp>
      <p:sp>
        <p:nvSpPr>
          <p:cNvPr id="352" name="+ Supra quae supplices"/>
          <p:cNvSpPr txBox="1"/>
          <p:nvPr/>
        </p:nvSpPr>
        <p:spPr>
          <a:xfrm>
            <a:off x="229889" y="7039421"/>
            <a:ext cx="5435303"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5"/>
                </a:solidFill>
                <a:latin typeface="Book Antiqua"/>
                <a:ea typeface="Book Antiqua"/>
                <a:cs typeface="Book Antiqua"/>
                <a:sym typeface="Book Antiqua"/>
              </a:defRPr>
            </a:pPr>
            <a:r>
              <a:t>+ Supra quae supplices</a:t>
            </a:r>
          </a:p>
        </p:txBody>
      </p:sp>
      <p:sp>
        <p:nvSpPr>
          <p:cNvPr id="353" name="+ Te igitur"/>
          <p:cNvSpPr txBox="1"/>
          <p:nvPr/>
        </p:nvSpPr>
        <p:spPr>
          <a:xfrm>
            <a:off x="9754889" y="2682749"/>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5"/>
                </a:solidFill>
                <a:latin typeface="Book Antiqua"/>
                <a:ea typeface="Book Antiqua"/>
                <a:cs typeface="Book Antiqua"/>
                <a:sym typeface="Book Antiqua"/>
              </a:defRPr>
            </a:pPr>
            <a:r>
              <a:t>+ Te igitur</a:t>
            </a:r>
          </a:p>
        </p:txBody>
      </p:sp>
      <p:sp>
        <p:nvSpPr>
          <p:cNvPr id="354" name="+ Memento famulorum"/>
          <p:cNvSpPr txBox="1"/>
          <p:nvPr/>
        </p:nvSpPr>
        <p:spPr>
          <a:xfrm>
            <a:off x="9754889" y="3922404"/>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5"/>
                </a:solidFill>
                <a:latin typeface="Book Antiqua"/>
                <a:ea typeface="Book Antiqua"/>
                <a:cs typeface="Book Antiqua"/>
                <a:sym typeface="Book Antiqua"/>
              </a:defRPr>
            </a:pPr>
            <a:r>
              <a:t>+ Memento famulorum</a:t>
            </a:r>
          </a:p>
        </p:txBody>
      </p:sp>
      <p:sp>
        <p:nvSpPr>
          <p:cNvPr id="355" name="+ Communicantes"/>
          <p:cNvSpPr txBox="1"/>
          <p:nvPr/>
        </p:nvSpPr>
        <p:spPr>
          <a:xfrm>
            <a:off x="9754889" y="4325472"/>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Communicantes</a:t>
            </a:r>
          </a:p>
        </p:txBody>
      </p:sp>
      <p:sp>
        <p:nvSpPr>
          <p:cNvPr id="356" name="+ Hanc igitur"/>
          <p:cNvSpPr txBox="1"/>
          <p:nvPr/>
        </p:nvSpPr>
        <p:spPr>
          <a:xfrm>
            <a:off x="9754889" y="4749531"/>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Hanc igitur</a:t>
            </a:r>
          </a:p>
        </p:txBody>
      </p:sp>
      <p:sp>
        <p:nvSpPr>
          <p:cNvPr id="357" name="+ Quam oblationem"/>
          <p:cNvSpPr txBox="1"/>
          <p:nvPr/>
        </p:nvSpPr>
        <p:spPr>
          <a:xfrm>
            <a:off x="9754889" y="5477123"/>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1">
                    <a:lumOff val="13529"/>
                  </a:schemeClr>
                </a:solidFill>
                <a:latin typeface="Book Antiqua"/>
                <a:ea typeface="Book Antiqua"/>
                <a:cs typeface="Book Antiqua"/>
                <a:sym typeface="Book Antiqua"/>
              </a:defRPr>
            </a:pPr>
            <a:r>
              <a:t>+ Quam oblationem</a:t>
            </a:r>
          </a:p>
        </p:txBody>
      </p:sp>
      <p:sp>
        <p:nvSpPr>
          <p:cNvPr id="358" name="+ Qui pridie"/>
          <p:cNvSpPr txBox="1"/>
          <p:nvPr/>
        </p:nvSpPr>
        <p:spPr>
          <a:xfrm>
            <a:off x="9754889" y="5922892"/>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1">
                    <a:lumOff val="13529"/>
                  </a:schemeClr>
                </a:solidFill>
                <a:latin typeface="Book Antiqua"/>
                <a:ea typeface="Book Antiqua"/>
                <a:cs typeface="Book Antiqua"/>
                <a:sym typeface="Book Antiqua"/>
              </a:defRPr>
            </a:pPr>
            <a:r>
              <a:t>+ Qui pridie</a:t>
            </a:r>
          </a:p>
        </p:txBody>
      </p:sp>
      <p:sp>
        <p:nvSpPr>
          <p:cNvPr id="359" name="+ Unde et memores"/>
          <p:cNvSpPr txBox="1"/>
          <p:nvPr/>
        </p:nvSpPr>
        <p:spPr>
          <a:xfrm>
            <a:off x="9754889" y="6397317"/>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1">
                    <a:lumOff val="13529"/>
                  </a:schemeClr>
                </a:solidFill>
                <a:latin typeface="Book Antiqua"/>
                <a:ea typeface="Book Antiqua"/>
                <a:cs typeface="Book Antiqua"/>
                <a:sym typeface="Book Antiqua"/>
              </a:defRPr>
            </a:pPr>
            <a:r>
              <a:t>+ Unde et memores</a:t>
            </a:r>
          </a:p>
        </p:txBody>
      </p:sp>
      <p:sp>
        <p:nvSpPr>
          <p:cNvPr id="360" name="+ Supra quae"/>
          <p:cNvSpPr txBox="1"/>
          <p:nvPr/>
        </p:nvSpPr>
        <p:spPr>
          <a:xfrm>
            <a:off x="9754889" y="6897618"/>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5"/>
                </a:solidFill>
                <a:latin typeface="Book Antiqua"/>
                <a:ea typeface="Book Antiqua"/>
                <a:cs typeface="Book Antiqua"/>
                <a:sym typeface="Book Antiqua"/>
              </a:defRPr>
            </a:pPr>
            <a:r>
              <a:t>+ Supra quae</a:t>
            </a:r>
          </a:p>
        </p:txBody>
      </p:sp>
      <p:sp>
        <p:nvSpPr>
          <p:cNvPr id="361" name="+ Supplices"/>
          <p:cNvSpPr txBox="1"/>
          <p:nvPr/>
        </p:nvSpPr>
        <p:spPr>
          <a:xfrm>
            <a:off x="9754889" y="7317510"/>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5"/>
                </a:solidFill>
                <a:latin typeface="Book Antiqua"/>
                <a:ea typeface="Book Antiqua"/>
                <a:cs typeface="Book Antiqua"/>
                <a:sym typeface="Book Antiqua"/>
              </a:defRPr>
            </a:pPr>
            <a:r>
              <a:t>+ Supplices</a:t>
            </a:r>
          </a:p>
        </p:txBody>
      </p:sp>
      <p:sp>
        <p:nvSpPr>
          <p:cNvPr id="362" name="+ Memento etiam"/>
          <p:cNvSpPr txBox="1"/>
          <p:nvPr/>
        </p:nvSpPr>
        <p:spPr>
          <a:xfrm>
            <a:off x="9754889" y="7762210"/>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5"/>
                </a:solidFill>
                <a:latin typeface="Book Antiqua"/>
                <a:ea typeface="Book Antiqua"/>
                <a:cs typeface="Book Antiqua"/>
                <a:sym typeface="Book Antiqua"/>
              </a:defRPr>
            </a:pPr>
            <a:r>
              <a:t>+ Memento etiam</a:t>
            </a:r>
          </a:p>
        </p:txBody>
      </p:sp>
      <p:sp>
        <p:nvSpPr>
          <p:cNvPr id="363" name="+ Nobis quoque"/>
          <p:cNvSpPr txBox="1"/>
          <p:nvPr/>
        </p:nvSpPr>
        <p:spPr>
          <a:xfrm>
            <a:off x="9754889" y="8141622"/>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Nobis quoque</a:t>
            </a:r>
          </a:p>
        </p:txBody>
      </p:sp>
      <p:sp>
        <p:nvSpPr>
          <p:cNvPr id="364" name="+ Per quem"/>
          <p:cNvSpPr txBox="1"/>
          <p:nvPr/>
        </p:nvSpPr>
        <p:spPr>
          <a:xfrm>
            <a:off x="9754889" y="8550046"/>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Per quem</a:t>
            </a:r>
          </a:p>
        </p:txBody>
      </p:sp>
      <p:sp>
        <p:nvSpPr>
          <p:cNvPr id="365" name="+ Per ipsum"/>
          <p:cNvSpPr txBox="1"/>
          <p:nvPr/>
        </p:nvSpPr>
        <p:spPr>
          <a:xfrm>
            <a:off x="9754889" y="8872229"/>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Per ipsum</a:t>
            </a:r>
          </a:p>
        </p:txBody>
      </p:sp>
      <p:sp>
        <p:nvSpPr>
          <p:cNvPr id="366" name="+ Amen"/>
          <p:cNvSpPr txBox="1"/>
          <p:nvPr/>
        </p:nvSpPr>
        <p:spPr>
          <a:xfrm>
            <a:off x="9754889" y="9296310"/>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latin typeface="Book Antiqua"/>
                <a:ea typeface="Book Antiqua"/>
                <a:cs typeface="Book Antiqua"/>
                <a:sym typeface="Book Antiqua"/>
              </a:defRPr>
            </a:pPr>
            <a:r>
              <a:t>+ Amen</a:t>
            </a:r>
          </a:p>
        </p:txBody>
      </p:sp>
      <p:sp>
        <p:nvSpPr>
          <p:cNvPr id="367" name="+ Memento famulorum"/>
          <p:cNvSpPr txBox="1"/>
          <p:nvPr/>
        </p:nvSpPr>
        <p:spPr>
          <a:xfrm>
            <a:off x="229889" y="3818160"/>
            <a:ext cx="5435303"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5"/>
                </a:solidFill>
                <a:latin typeface="Book Antiqua"/>
                <a:ea typeface="Book Antiqua"/>
                <a:cs typeface="Book Antiqua"/>
                <a:sym typeface="Book Antiqua"/>
              </a:defRPr>
            </a:pPr>
            <a:r>
              <a:t>+ Memento famulorum</a:t>
            </a:r>
          </a:p>
        </p:txBody>
      </p:sp>
      <p:sp>
        <p:nvSpPr>
          <p:cNvPr id="368" name="SECONDA STROFA: Sacrificio di lode"/>
          <p:cNvSpPr txBox="1"/>
          <p:nvPr/>
        </p:nvSpPr>
        <p:spPr>
          <a:xfrm>
            <a:off x="178047" y="2409659"/>
            <a:ext cx="6635156"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a:latin typeface="Book Antiqua"/>
                <a:ea typeface="Book Antiqua"/>
                <a:cs typeface="Book Antiqua"/>
                <a:sym typeface="Book Antiqua"/>
              </a:defRPr>
            </a:pPr>
            <a:r>
              <a:t>SECONDA STROFA: Sacrificio di lode</a:t>
            </a:r>
          </a:p>
        </p:txBody>
      </p:sp>
      <p:sp>
        <p:nvSpPr>
          <p:cNvPr id="369" name="TERZA STROFA: Intercessioni"/>
          <p:cNvSpPr txBox="1"/>
          <p:nvPr/>
        </p:nvSpPr>
        <p:spPr>
          <a:xfrm>
            <a:off x="178047" y="3462025"/>
            <a:ext cx="6635156"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a:latin typeface="Book Antiqua"/>
                <a:ea typeface="Book Antiqua"/>
                <a:cs typeface="Book Antiqua"/>
                <a:sym typeface="Book Antiqua"/>
              </a:defRPr>
            </a:pPr>
            <a:r>
              <a:t>TERZA STROFA: Intercessioni</a:t>
            </a:r>
          </a:p>
        </p:txBody>
      </p:sp>
      <p:sp>
        <p:nvSpPr>
          <p:cNvPr id="370" name="+ Prefazio"/>
          <p:cNvSpPr txBox="1"/>
          <p:nvPr/>
        </p:nvSpPr>
        <p:spPr>
          <a:xfrm>
            <a:off x="229889" y="1903474"/>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5"/>
                </a:solidFill>
                <a:latin typeface="Book Antiqua"/>
                <a:ea typeface="Book Antiqua"/>
                <a:cs typeface="Book Antiqua"/>
                <a:sym typeface="Book Antiqua"/>
              </a:defRPr>
            </a:pPr>
            <a:r>
              <a:t>+ Prefazio</a:t>
            </a:r>
          </a:p>
        </p:txBody>
      </p:sp>
      <p:sp>
        <p:nvSpPr>
          <p:cNvPr id="371" name="+ Prefazio"/>
          <p:cNvSpPr txBox="1"/>
          <p:nvPr/>
        </p:nvSpPr>
        <p:spPr>
          <a:xfrm>
            <a:off x="9754889" y="1903474"/>
            <a:ext cx="3054748"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defRPr b="0" i="1">
                <a:solidFill>
                  <a:schemeClr val="accent5"/>
                </a:solidFill>
                <a:latin typeface="Book Antiqua"/>
                <a:ea typeface="Book Antiqua"/>
                <a:cs typeface="Book Antiqua"/>
                <a:sym typeface="Book Antiqua"/>
              </a:defRPr>
            </a:pPr>
            <a:r>
              <a:t>+ Prefazio</a:t>
            </a:r>
          </a:p>
        </p:txBody>
      </p:sp>
      <p:sp>
        <p:nvSpPr>
          <p:cNvPr id="372" name="Ornamento 14"/>
          <p:cNvSpPr/>
          <p:nvPr/>
        </p:nvSpPr>
        <p:spPr>
          <a:xfrm rot="5387406">
            <a:off x="-27422" y="6189443"/>
            <a:ext cx="1324844" cy="60051"/>
          </a:xfrm>
          <a:custGeom>
            <a:avLst/>
            <a:gdLst/>
            <a:ahLst/>
            <a:cxnLst>
              <a:cxn ang="0">
                <a:pos x="wd2" y="hd2"/>
              </a:cxn>
              <a:cxn ang="5400000">
                <a:pos x="wd2" y="hd2"/>
              </a:cxn>
              <a:cxn ang="10800000">
                <a:pos x="wd2" y="hd2"/>
              </a:cxn>
              <a:cxn ang="16200000">
                <a:pos x="wd2" y="hd2"/>
              </a:cxn>
            </a:cxnLst>
            <a:rect l="0" t="0" r="r" b="b"/>
            <a:pathLst>
              <a:path w="21585" h="12476" fill="norm" stroke="1" extrusionOk="0">
                <a:moveTo>
                  <a:pt x="7513" y="47"/>
                </a:moveTo>
                <a:cubicBezTo>
                  <a:pt x="6579" y="328"/>
                  <a:pt x="5386" y="1899"/>
                  <a:pt x="3866" y="5574"/>
                </a:cubicBezTo>
                <a:cubicBezTo>
                  <a:pt x="1686" y="10844"/>
                  <a:pt x="655" y="10503"/>
                  <a:pt x="298" y="7186"/>
                </a:cubicBezTo>
                <a:cubicBezTo>
                  <a:pt x="250" y="6739"/>
                  <a:pt x="247" y="5814"/>
                  <a:pt x="295" y="5380"/>
                </a:cubicBezTo>
                <a:cubicBezTo>
                  <a:pt x="340" y="4967"/>
                  <a:pt x="386" y="4322"/>
                  <a:pt x="386" y="3359"/>
                </a:cubicBezTo>
                <a:cubicBezTo>
                  <a:pt x="386" y="2120"/>
                  <a:pt x="309" y="1166"/>
                  <a:pt x="209" y="1166"/>
                </a:cubicBezTo>
                <a:cubicBezTo>
                  <a:pt x="29" y="1166"/>
                  <a:pt x="-8" y="3210"/>
                  <a:pt x="1" y="4283"/>
                </a:cubicBezTo>
                <a:cubicBezTo>
                  <a:pt x="27" y="7284"/>
                  <a:pt x="183" y="12476"/>
                  <a:pt x="2183" y="12476"/>
                </a:cubicBezTo>
                <a:cubicBezTo>
                  <a:pt x="4183" y="12476"/>
                  <a:pt x="6908" y="3595"/>
                  <a:pt x="8628" y="3595"/>
                </a:cubicBezTo>
                <a:cubicBezTo>
                  <a:pt x="10348" y="3595"/>
                  <a:pt x="10793" y="12476"/>
                  <a:pt x="10793" y="12476"/>
                </a:cubicBezTo>
                <a:cubicBezTo>
                  <a:pt x="10793" y="12476"/>
                  <a:pt x="11238" y="3595"/>
                  <a:pt x="12958" y="3595"/>
                </a:cubicBezTo>
                <a:cubicBezTo>
                  <a:pt x="14678" y="3595"/>
                  <a:pt x="17403" y="12476"/>
                  <a:pt x="19403" y="12476"/>
                </a:cubicBezTo>
                <a:cubicBezTo>
                  <a:pt x="21403" y="12476"/>
                  <a:pt x="21558" y="7283"/>
                  <a:pt x="21583" y="4283"/>
                </a:cubicBezTo>
                <a:cubicBezTo>
                  <a:pt x="21592" y="3203"/>
                  <a:pt x="21555" y="1166"/>
                  <a:pt x="21376" y="1166"/>
                </a:cubicBezTo>
                <a:cubicBezTo>
                  <a:pt x="21276" y="1166"/>
                  <a:pt x="21201" y="2120"/>
                  <a:pt x="21201" y="3359"/>
                </a:cubicBezTo>
                <a:cubicBezTo>
                  <a:pt x="21201" y="4315"/>
                  <a:pt x="21246" y="4967"/>
                  <a:pt x="21292" y="5380"/>
                </a:cubicBezTo>
                <a:cubicBezTo>
                  <a:pt x="21340" y="5820"/>
                  <a:pt x="21336" y="6746"/>
                  <a:pt x="21288" y="7186"/>
                </a:cubicBezTo>
                <a:cubicBezTo>
                  <a:pt x="20931" y="10503"/>
                  <a:pt x="19901" y="10844"/>
                  <a:pt x="17720" y="5574"/>
                </a:cubicBezTo>
                <a:cubicBezTo>
                  <a:pt x="11641" y="-9124"/>
                  <a:pt x="10793" y="9917"/>
                  <a:pt x="10793" y="9917"/>
                </a:cubicBezTo>
                <a:cubicBezTo>
                  <a:pt x="10793" y="9917"/>
                  <a:pt x="10317" y="-794"/>
                  <a:pt x="7513" y="47"/>
                </a:cubicBezTo>
                <a:close/>
              </a:path>
            </a:pathLst>
          </a:custGeom>
          <a:solidFill>
            <a:schemeClr val="accent1">
              <a:lumOff val="13529"/>
            </a:scheme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73" name="Linea"/>
          <p:cNvSpPr/>
          <p:nvPr/>
        </p:nvSpPr>
        <p:spPr>
          <a:xfrm flipV="1">
            <a:off x="203199" y="4246999"/>
            <a:ext cx="2" cy="2873772"/>
          </a:xfrm>
          <a:prstGeom prst="line">
            <a:avLst/>
          </a:prstGeom>
          <a:ln w="25400">
            <a:solidFill>
              <a:srgbClr val="FFFFFF"/>
            </a:solidFill>
            <a:miter lim="400000"/>
          </a:ln>
        </p:spPr>
        <p:txBody>
          <a:bodyPr lIns="50800" tIns="50800" rIns="50800" bIns="50800" anchor="ctr"/>
          <a:lstStyle/>
          <a:p>
            <a:pPr/>
          </a:p>
        </p:txBody>
      </p:sp>
      <p:sp>
        <p:nvSpPr>
          <p:cNvPr id="374" name="Linea"/>
          <p:cNvSpPr/>
          <p:nvPr/>
        </p:nvSpPr>
        <p:spPr>
          <a:xfrm flipH="1" flipV="1">
            <a:off x="190499" y="4253542"/>
            <a:ext cx="3054748" cy="1"/>
          </a:xfrm>
          <a:prstGeom prst="line">
            <a:avLst/>
          </a:prstGeom>
          <a:ln w="25400">
            <a:solidFill>
              <a:srgbClr val="FFFFFF"/>
            </a:solidFill>
            <a:miter lim="400000"/>
          </a:ln>
        </p:spPr>
        <p:txBody>
          <a:bodyPr lIns="50800" tIns="50800" rIns="50800" bIns="50800" anchor="ctr"/>
          <a:lstStyle/>
          <a:p>
            <a:pPr/>
          </a:p>
        </p:txBody>
      </p:sp>
      <p:sp>
        <p:nvSpPr>
          <p:cNvPr id="375" name="Linea"/>
          <p:cNvSpPr/>
          <p:nvPr/>
        </p:nvSpPr>
        <p:spPr>
          <a:xfrm flipH="1">
            <a:off x="190499" y="7129568"/>
            <a:ext cx="3133528" cy="1"/>
          </a:xfrm>
          <a:prstGeom prst="line">
            <a:avLst/>
          </a:prstGeom>
          <a:ln w="25400">
            <a:solidFill>
              <a:srgbClr val="FFFFFF"/>
            </a:solidFill>
            <a:miter lim="400000"/>
          </a:ln>
        </p:spPr>
        <p:txBody>
          <a:bodyPr lIns="50800" tIns="50800" rIns="50800" bIns="50800" anchor="ctr"/>
          <a:lstStyle/>
          <a:p>
            <a:pPr/>
          </a:p>
        </p:txBody>
      </p:sp>
      <p:sp>
        <p:nvSpPr>
          <p:cNvPr id="376" name="Linea"/>
          <p:cNvSpPr/>
          <p:nvPr/>
        </p:nvSpPr>
        <p:spPr>
          <a:xfrm flipV="1">
            <a:off x="12674600" y="4548303"/>
            <a:ext cx="1" cy="4005590"/>
          </a:xfrm>
          <a:prstGeom prst="line">
            <a:avLst/>
          </a:prstGeom>
          <a:ln w="25400">
            <a:solidFill>
              <a:srgbClr val="FFFFFF"/>
            </a:solidFill>
            <a:miter lim="400000"/>
          </a:ln>
        </p:spPr>
        <p:txBody>
          <a:bodyPr lIns="50800" tIns="50800" rIns="50800" bIns="50800" anchor="ctr"/>
          <a:lstStyle/>
          <a:p>
            <a:pPr/>
          </a:p>
        </p:txBody>
      </p:sp>
      <p:sp>
        <p:nvSpPr>
          <p:cNvPr id="377" name="Linea"/>
          <p:cNvSpPr/>
          <p:nvPr/>
        </p:nvSpPr>
        <p:spPr>
          <a:xfrm>
            <a:off x="9619853" y="4738803"/>
            <a:ext cx="3070821" cy="1"/>
          </a:xfrm>
          <a:prstGeom prst="line">
            <a:avLst/>
          </a:prstGeom>
          <a:ln w="25400">
            <a:solidFill>
              <a:srgbClr val="FFFFFF"/>
            </a:solidFill>
            <a:miter lim="400000"/>
          </a:ln>
        </p:spPr>
        <p:txBody>
          <a:bodyPr lIns="50800" tIns="50800" rIns="50800" bIns="50800" anchor="ctr"/>
          <a:lstStyle/>
          <a:p>
            <a:pPr/>
          </a:p>
        </p:txBody>
      </p:sp>
      <p:sp>
        <p:nvSpPr>
          <p:cNvPr id="378" name="Linea"/>
          <p:cNvSpPr/>
          <p:nvPr/>
        </p:nvSpPr>
        <p:spPr>
          <a:xfrm>
            <a:off x="9619853" y="8553911"/>
            <a:ext cx="3070821" cy="1"/>
          </a:xfrm>
          <a:prstGeom prst="line">
            <a:avLst/>
          </a:prstGeom>
          <a:ln w="25400">
            <a:solidFill>
              <a:srgbClr val="FFFFFF"/>
            </a:solidFill>
            <a:miter lim="400000"/>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32"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133" name="«Marco, interprete (ermeneutes = traduttore) di Pietro, riferì con precisione, ma disordinatamente, quanto ricordava dei detti e delle azioni compiute dal Signore. Non lo aveva infatti ascoltato di persona, e non era stato suo discepolo, ma, come ho dett"/>
          <p:cNvSpPr txBox="1"/>
          <p:nvPr/>
        </p:nvSpPr>
        <p:spPr>
          <a:xfrm>
            <a:off x="20597" y="4665658"/>
            <a:ext cx="12963606" cy="505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b="0" sz="3200">
                <a:latin typeface="Book Antiqua"/>
                <a:ea typeface="Book Antiqua"/>
                <a:cs typeface="Book Antiqua"/>
                <a:sym typeface="Book Antiqua"/>
              </a:defRPr>
            </a:pPr>
            <a:r>
              <a:t>«Marco, interprete (</a:t>
            </a:r>
            <a:r>
              <a:rPr i="1"/>
              <a:t>ermeneutes</a:t>
            </a:r>
            <a:r>
              <a:t> = traduttore) di Pietro, riferì con precisione, ma disordinatamente, quanto ricordava dei detti e delle azioni compiute dal Signore. Non lo aveva infatti ascoltato di persona, e non era stato suo discepolo, ma, come ho detto, di Pietro; questi insegnava secondo le necessità (</a:t>
            </a:r>
            <a:r>
              <a:rPr i="1"/>
              <a:t>pros tas chreias </a:t>
            </a:r>
            <a:r>
              <a:t>= secondo le richieste), senza fare ordine nei detti del Signore. In nulla sbagliò perciò Marco nel riportarne alcuni come li ricordava. Di una sola cosa infatti si preoccupava, di non tralasciare alcunché di ciò che aveva ascoltato e di non riferire nulla di falso». </a:t>
            </a:r>
          </a:p>
        </p:txBody>
      </p:sp>
      <p:sp>
        <p:nvSpPr>
          <p:cNvPr id="134" name="PAPIA DI GERAPOLI…"/>
          <p:cNvSpPr txBox="1"/>
          <p:nvPr/>
        </p:nvSpPr>
        <p:spPr>
          <a:xfrm>
            <a:off x="140694" y="3462610"/>
            <a:ext cx="1296360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sz="3200">
                <a:latin typeface="Book Antiqua"/>
                <a:ea typeface="Book Antiqua"/>
                <a:cs typeface="Book Antiqua"/>
                <a:sym typeface="Book Antiqua"/>
              </a:defRPr>
            </a:pPr>
            <a:r>
              <a:t>PAPIA DI GERAPOLI</a:t>
            </a:r>
          </a:p>
          <a:p>
            <a:pPr marL="216050" algn="just" defTabSz="450000">
              <a:defRPr b="0" i="1" sz="3200">
                <a:latin typeface="Book Antiqua"/>
                <a:ea typeface="Book Antiqua"/>
                <a:cs typeface="Book Antiqua"/>
                <a:sym typeface="Book Antiqua"/>
              </a:defRPr>
            </a:pPr>
            <a:r>
              <a:t>Eusebio di Cesarea, Storia ecclesiastica III,39,16</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36"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137" name="Coloro che hanno vengono in aiuto di tutti i bisognosi e sempre siamo uniti gli uni con gli altri. Per tutte le cose che riceviamo, ringraziamo il Creatore di tutte le cose per mezzo di suo Figlio Gesù Cristo e per mezzo dello Spirito Santo.…"/>
          <p:cNvSpPr txBox="1"/>
          <p:nvPr/>
        </p:nvSpPr>
        <p:spPr>
          <a:xfrm>
            <a:off x="206235" y="2055809"/>
            <a:ext cx="12442707" cy="753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l" defTabSz="450000">
              <a:defRPr b="0" sz="3200">
                <a:latin typeface="Book Antiqua"/>
                <a:ea typeface="Book Antiqua"/>
                <a:cs typeface="Book Antiqua"/>
                <a:sym typeface="Book Antiqua"/>
              </a:defRPr>
            </a:pPr>
            <a:r>
              <a:t>Coloro che hanno vengono in aiuto di tutti i bisognosi e sempre siamo uniti gli uni con gli altri. Per tutte le cose che riceviamo, ringraziamo il Creatore di tutte le cose per mezzo di suo Figlio Gesù Cristo e per mezzo dello Spirito Santo.</a:t>
            </a:r>
          </a:p>
          <a:p>
            <a:pPr algn="l" defTabSz="450000">
              <a:defRPr b="0" i="1" sz="3200">
                <a:solidFill>
                  <a:schemeClr val="accent4">
                    <a:hueOff val="468000"/>
                    <a:satOff val="-4761"/>
                    <a:lumOff val="10196"/>
                  </a:schemeClr>
                </a:solidFill>
                <a:latin typeface="Book Antiqua"/>
                <a:ea typeface="Book Antiqua"/>
                <a:cs typeface="Book Antiqua"/>
                <a:sym typeface="Book Antiqua"/>
              </a:defRPr>
            </a:pPr>
            <a:r>
              <a:t>Convocazione</a:t>
            </a:r>
          </a:p>
          <a:p>
            <a:pPr marL="216050" algn="l" defTabSz="450000">
              <a:defRPr b="0" sz="3200">
                <a:latin typeface="Book Antiqua"/>
                <a:ea typeface="Book Antiqua"/>
                <a:cs typeface="Book Antiqua"/>
                <a:sym typeface="Book Antiqua"/>
              </a:defRPr>
            </a:pPr>
            <a:r>
              <a:t>E nel giorno detto “del sole”, riunendoci tutti in un sol luogo dalla città e dalla campagna si fa un’assemblea </a:t>
            </a:r>
          </a:p>
          <a:p>
            <a:pPr algn="l" defTabSz="450000">
              <a:defRPr b="0" i="1" sz="3200">
                <a:solidFill>
                  <a:schemeClr val="accent4">
                    <a:hueOff val="468000"/>
                    <a:satOff val="-4761"/>
                    <a:lumOff val="10196"/>
                  </a:schemeClr>
                </a:solidFill>
                <a:latin typeface="Book Antiqua"/>
                <a:ea typeface="Book Antiqua"/>
                <a:cs typeface="Book Antiqua"/>
                <a:sym typeface="Book Antiqua"/>
              </a:defRPr>
            </a:pPr>
            <a:r>
              <a:t>Ordine delle letture</a:t>
            </a:r>
          </a:p>
          <a:p>
            <a:pPr marL="216050" algn="l" defTabSz="450000">
              <a:defRPr b="0" sz="3200">
                <a:latin typeface="Book Antiqua"/>
                <a:ea typeface="Book Antiqua"/>
                <a:cs typeface="Book Antiqua"/>
                <a:sym typeface="Book Antiqua"/>
              </a:defRPr>
            </a:pPr>
            <a:r>
              <a:t>e si leggono le memorie degli apostoli e gli scritti dei profeti, fino a quando vi è tempo; </a:t>
            </a:r>
          </a:p>
          <a:p>
            <a:pPr algn="l" defTabSz="450000">
              <a:defRPr b="0" i="1" sz="3200">
                <a:solidFill>
                  <a:schemeClr val="accent4">
                    <a:hueOff val="468000"/>
                    <a:satOff val="-4761"/>
                    <a:lumOff val="10196"/>
                  </a:schemeClr>
                </a:solidFill>
                <a:latin typeface="Book Antiqua"/>
                <a:ea typeface="Book Antiqua"/>
                <a:cs typeface="Book Antiqua"/>
                <a:sym typeface="Book Antiqua"/>
              </a:defRPr>
            </a:pPr>
            <a:r>
              <a:t>Omelia</a:t>
            </a:r>
          </a:p>
          <a:p>
            <a:pPr marL="216050" algn="l" defTabSz="450000">
              <a:defRPr b="0" sz="3200">
                <a:latin typeface="Book Antiqua"/>
                <a:ea typeface="Book Antiqua"/>
                <a:cs typeface="Book Antiqua"/>
                <a:sym typeface="Book Antiqua"/>
              </a:defRPr>
            </a:pPr>
            <a:r>
              <a:t>poi, quando colui che legge ha terminato, il presidente con un discorso ammonisce ed esorta all’imitazione di queste buone cose. </a:t>
            </a:r>
          </a:p>
          <a:p>
            <a:pPr algn="l" defTabSz="450000">
              <a:defRPr b="0" i="1" sz="3200">
                <a:solidFill>
                  <a:schemeClr val="accent4">
                    <a:hueOff val="468000"/>
                    <a:satOff val="-4761"/>
                    <a:lumOff val="10196"/>
                  </a:schemeClr>
                </a:solidFill>
                <a:latin typeface="Book Antiqua"/>
                <a:ea typeface="Book Antiqua"/>
                <a:cs typeface="Book Antiqua"/>
                <a:sym typeface="Book Antiqua"/>
              </a:defRPr>
            </a:pPr>
            <a:r>
              <a:t>“Preghiere dei fedeli”</a:t>
            </a:r>
          </a:p>
          <a:p>
            <a:pPr marL="216050" algn="l" defTabSz="450000">
              <a:defRPr b="0" sz="3200">
                <a:latin typeface="Book Antiqua"/>
                <a:ea typeface="Book Antiqua"/>
                <a:cs typeface="Book Antiqua"/>
                <a:sym typeface="Book Antiqua"/>
              </a:defRPr>
            </a:pPr>
            <a:r>
              <a:t>Insieme ci alziamo tutti ed eleviamo preghiere.</a:t>
            </a:r>
          </a:p>
        </p:txBody>
      </p:sp>
      <p:sp>
        <p:nvSpPr>
          <p:cNvPr id="138" name="GIUSTINO MARTIRE…"/>
          <p:cNvSpPr txBox="1"/>
          <p:nvPr/>
        </p:nvSpPr>
        <p:spPr>
          <a:xfrm>
            <a:off x="20597" y="-23959"/>
            <a:ext cx="1296360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sz="3200">
                <a:latin typeface="Book Antiqua"/>
                <a:ea typeface="Book Antiqua"/>
                <a:cs typeface="Book Antiqua"/>
                <a:sym typeface="Book Antiqua"/>
              </a:defRPr>
            </a:pPr>
            <a:r>
              <a:t>GIUSTINO MARTIRE</a:t>
            </a:r>
          </a:p>
          <a:p>
            <a:pPr marL="216050" algn="just" defTabSz="450000">
              <a:defRPr b="0" i="1" sz="3200">
                <a:latin typeface="Book Antiqua"/>
                <a:ea typeface="Book Antiqua"/>
                <a:cs typeface="Book Antiqua"/>
                <a:sym typeface="Book Antiqua"/>
              </a:defRPr>
            </a:pPr>
            <a:r>
              <a:t>Prima apologia, 67,1-5</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40"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141" name="GIUSTINO MARTIRE…"/>
          <p:cNvSpPr txBox="1"/>
          <p:nvPr/>
        </p:nvSpPr>
        <p:spPr>
          <a:xfrm>
            <a:off x="20597" y="-23959"/>
            <a:ext cx="1296360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sz="3200">
                <a:latin typeface="Book Antiqua"/>
                <a:ea typeface="Book Antiqua"/>
                <a:cs typeface="Book Antiqua"/>
                <a:sym typeface="Book Antiqua"/>
              </a:defRPr>
            </a:pPr>
            <a:r>
              <a:t>GIUSTINO MARTIRE</a:t>
            </a:r>
          </a:p>
          <a:p>
            <a:pPr marL="216050" algn="just" defTabSz="450000">
              <a:defRPr b="0" i="1" sz="3200">
                <a:latin typeface="Book Antiqua"/>
                <a:ea typeface="Book Antiqua"/>
                <a:cs typeface="Book Antiqua"/>
                <a:sym typeface="Book Antiqua"/>
              </a:defRPr>
            </a:pPr>
            <a:r>
              <a:t>Prima apologia, 67,1-5</a:t>
            </a:r>
          </a:p>
        </p:txBody>
      </p:sp>
      <p:sp>
        <p:nvSpPr>
          <p:cNvPr id="142" name="Conferimento dei doni…"/>
          <p:cNvSpPr txBox="1"/>
          <p:nvPr/>
        </p:nvSpPr>
        <p:spPr>
          <a:xfrm>
            <a:off x="178990" y="3581399"/>
            <a:ext cx="12646820" cy="604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0000">
              <a:defRPr b="0" i="1" sz="3200">
                <a:solidFill>
                  <a:schemeClr val="accent4">
                    <a:hueOff val="468000"/>
                    <a:satOff val="-4761"/>
                    <a:lumOff val="10196"/>
                  </a:schemeClr>
                </a:solidFill>
                <a:latin typeface="Book Antiqua"/>
                <a:ea typeface="Book Antiqua"/>
                <a:cs typeface="Book Antiqua"/>
                <a:sym typeface="Book Antiqua"/>
              </a:defRPr>
            </a:pPr>
            <a:r>
              <a:t>Conferimento dei doni</a:t>
            </a:r>
          </a:p>
          <a:p>
            <a:pPr marL="216050" algn="l" defTabSz="450000">
              <a:defRPr b="0" sz="3200">
                <a:latin typeface="Book Antiqua"/>
                <a:ea typeface="Book Antiqua"/>
                <a:cs typeface="Book Antiqua"/>
                <a:sym typeface="Book Antiqua"/>
              </a:defRPr>
            </a:pPr>
            <a:r>
              <a:t>Come abbiamo già detto, terminata la nostra preghiera, viene portato pane, vino ed acqua </a:t>
            </a:r>
          </a:p>
          <a:p>
            <a:pPr algn="l" defTabSz="450000">
              <a:defRPr b="0" i="1" sz="3200">
                <a:solidFill>
                  <a:schemeClr val="accent4">
                    <a:hueOff val="468000"/>
                    <a:satOff val="-4761"/>
                    <a:lumOff val="10196"/>
                  </a:schemeClr>
                </a:solidFill>
                <a:latin typeface="Book Antiqua"/>
                <a:ea typeface="Book Antiqua"/>
                <a:cs typeface="Book Antiqua"/>
                <a:sym typeface="Book Antiqua"/>
              </a:defRPr>
            </a:pPr>
            <a:r>
              <a:t>Azione di grazie</a:t>
            </a:r>
          </a:p>
          <a:p>
            <a:pPr marL="216050" algn="l" defTabSz="450000">
              <a:defRPr b="0" sz="3200">
                <a:latin typeface="Book Antiqua"/>
                <a:ea typeface="Book Antiqua"/>
                <a:cs typeface="Book Antiqua"/>
                <a:sym typeface="Book Antiqua"/>
              </a:defRPr>
            </a:pPr>
            <a:r>
              <a:t>e il presidente, allo stesso modo e per quanto gli è possibile, innalza preghiere e ringraziamenti </a:t>
            </a:r>
          </a:p>
          <a:p>
            <a:pPr algn="l" defTabSz="450000">
              <a:defRPr b="0" i="1" sz="3200">
                <a:solidFill>
                  <a:schemeClr val="accent4">
                    <a:hueOff val="468000"/>
                    <a:satOff val="-4761"/>
                    <a:lumOff val="10196"/>
                  </a:schemeClr>
                </a:solidFill>
                <a:latin typeface="Book Antiqua"/>
                <a:ea typeface="Book Antiqua"/>
                <a:cs typeface="Book Antiqua"/>
                <a:sym typeface="Book Antiqua"/>
              </a:defRPr>
            </a:pPr>
            <a:r>
              <a:t>Amen dei fedeli</a:t>
            </a:r>
          </a:p>
          <a:p>
            <a:pPr marL="216050" algn="l" defTabSz="450000">
              <a:defRPr b="0" sz="3200">
                <a:latin typeface="Book Antiqua"/>
                <a:ea typeface="Book Antiqua"/>
                <a:cs typeface="Book Antiqua"/>
                <a:sym typeface="Book Antiqua"/>
              </a:defRPr>
            </a:pPr>
            <a:r>
              <a:t>e il popolo acclama pronunciando l’amen.</a:t>
            </a:r>
          </a:p>
          <a:p>
            <a:pPr algn="l" defTabSz="450000">
              <a:defRPr b="0" i="1" sz="3200">
                <a:solidFill>
                  <a:schemeClr val="accent4">
                    <a:hueOff val="468000"/>
                    <a:satOff val="-4761"/>
                    <a:lumOff val="10196"/>
                  </a:schemeClr>
                </a:solidFill>
                <a:latin typeface="Book Antiqua"/>
                <a:ea typeface="Book Antiqua"/>
                <a:cs typeface="Book Antiqua"/>
                <a:sym typeface="Book Antiqua"/>
              </a:defRPr>
            </a:pPr>
            <a:r>
              <a:t>“Comunione eucaristica”</a:t>
            </a:r>
          </a:p>
          <a:p>
            <a:pPr marL="216050" algn="l" defTabSz="450000">
              <a:defRPr b="0" sz="3200">
                <a:latin typeface="Book Antiqua"/>
                <a:ea typeface="Book Antiqua"/>
                <a:cs typeface="Book Antiqua"/>
                <a:sym typeface="Book Antiqua"/>
              </a:defRPr>
            </a:pPr>
            <a:r>
              <a:t>Dei cibi su cui si è pronunciato il ringraziamento segue la divisione e la distribuzione a ciascuno e per mezzo dei diaconi si mandano a coloro che non sono presenti.</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44"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145" name="GIUSTINO MARTIRE…"/>
          <p:cNvSpPr txBox="1"/>
          <p:nvPr/>
        </p:nvSpPr>
        <p:spPr>
          <a:xfrm>
            <a:off x="20597" y="-23959"/>
            <a:ext cx="1296360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16050" algn="just" defTabSz="450000">
              <a:defRPr sz="3200">
                <a:latin typeface="Book Antiqua"/>
                <a:ea typeface="Book Antiqua"/>
                <a:cs typeface="Book Antiqua"/>
                <a:sym typeface="Book Antiqua"/>
              </a:defRPr>
            </a:pPr>
            <a:r>
              <a:t>GIUSTINO MARTIRE</a:t>
            </a:r>
          </a:p>
          <a:p>
            <a:pPr marL="216050" algn="just" defTabSz="450000">
              <a:defRPr b="0" i="1" sz="3200">
                <a:latin typeface="Book Antiqua"/>
                <a:ea typeface="Book Antiqua"/>
                <a:cs typeface="Book Antiqua"/>
                <a:sym typeface="Book Antiqua"/>
              </a:defRPr>
            </a:pPr>
            <a:r>
              <a:t>Prima apologia, 67,1-5</a:t>
            </a:r>
          </a:p>
        </p:txBody>
      </p:sp>
      <p:sp>
        <p:nvSpPr>
          <p:cNvPr id="146" name="Raccolta delle offerte per i poveri…"/>
          <p:cNvSpPr txBox="1"/>
          <p:nvPr/>
        </p:nvSpPr>
        <p:spPr>
          <a:xfrm>
            <a:off x="178990" y="2101850"/>
            <a:ext cx="12646820" cy="753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0000">
              <a:defRPr b="0" i="1" sz="3200">
                <a:solidFill>
                  <a:schemeClr val="accent4">
                    <a:hueOff val="468000"/>
                    <a:satOff val="-4761"/>
                    <a:lumOff val="10196"/>
                  </a:schemeClr>
                </a:solidFill>
                <a:latin typeface="Book Antiqua"/>
                <a:ea typeface="Book Antiqua"/>
                <a:cs typeface="Book Antiqua"/>
                <a:sym typeface="Book Antiqua"/>
              </a:defRPr>
            </a:pPr>
            <a:r>
              <a:t>Raccolta delle offerte per i poveri</a:t>
            </a:r>
          </a:p>
          <a:p>
            <a:pPr marL="216050" algn="l" defTabSz="450000">
              <a:defRPr b="0" sz="3200">
                <a:latin typeface="Book Antiqua"/>
                <a:ea typeface="Book Antiqua"/>
                <a:cs typeface="Book Antiqua"/>
                <a:sym typeface="Book Antiqua"/>
              </a:defRPr>
            </a:pPr>
            <a:r>
              <a:t>Coloro che hanno in abbondanza e che vogliono, ciascuno secondo la sua decisione, dà quello che vuole e quanto viene raccolto è consegnato al presidente; egli stesso va ad aiutare gli orfani, le vedove e coloro che sono bisognosi a causa della malattia o per qualche altro motivo; coloro che sono in carcere e gli stranieri che sono pellegrini: è insomma protettore di tutti coloro che sono nel bisogno. </a:t>
            </a:r>
          </a:p>
          <a:p>
            <a:pPr algn="l" defTabSz="450000">
              <a:defRPr b="0" i="1" sz="3200">
                <a:solidFill>
                  <a:schemeClr val="accent4">
                    <a:hueOff val="468000"/>
                    <a:satOff val="-4761"/>
                    <a:lumOff val="10196"/>
                  </a:schemeClr>
                </a:solidFill>
                <a:latin typeface="Book Antiqua"/>
                <a:ea typeface="Book Antiqua"/>
                <a:cs typeface="Book Antiqua"/>
                <a:sym typeface="Book Antiqua"/>
              </a:defRPr>
            </a:pPr>
            <a:r>
              <a:t>Valore della domenica</a:t>
            </a:r>
          </a:p>
          <a:p>
            <a:pPr marL="216050" algn="l" defTabSz="450000">
              <a:defRPr b="0" sz="3200">
                <a:latin typeface="Book Antiqua"/>
                <a:ea typeface="Book Antiqua"/>
                <a:cs typeface="Book Antiqua"/>
                <a:sym typeface="Book Antiqua"/>
              </a:defRPr>
            </a:pPr>
            <a:r>
              <a:t>Tutti quanti insieme ci riuniamo nel giorno “del sole” poiché è il primo giorno nel quale Dio creò il mondo avendo trasformato la tenebra e la materia, e Gesù Cristo nostro salvatore risuscitò nello stesso giorno dai morti; infatti lo crocifissero prima del giorno di Saturno e il giorno dopo quello di Saturno, cioè il giorno del sole, apparso ai suoi apostoli e ai suoi discepoli, insegnò queste cose...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0190A"/>
            </a:gs>
            <a:gs pos="100000">
              <a:srgbClr val="000000"/>
            </a:gs>
          </a:gsLst>
          <a:lin ang="2879999" scaled="0"/>
        </a:gradFill>
      </p:bgPr>
    </p:bg>
    <p:spTree>
      <p:nvGrpSpPr>
        <p:cNvPr id="1" name=""/>
        <p:cNvGrpSpPr/>
        <p:nvPr/>
      </p:nvGrpSpPr>
      <p:grpSpPr>
        <a:xfrm>
          <a:off x="0" y="0"/>
          <a:ext cx="0" cy="0"/>
          <a:chOff x="0" y="0"/>
          <a:chExt cx="0" cy="0"/>
        </a:xfrm>
      </p:grpSpPr>
      <p:pic>
        <p:nvPicPr>
          <p:cNvPr id="148" name="Immagine" descr="Immagine"/>
          <p:cNvPicPr>
            <a:picLocks noChangeAspect="1"/>
          </p:cNvPicPr>
          <p:nvPr/>
        </p:nvPicPr>
        <p:blipFill>
          <a:blip r:embed="rId2">
            <a:alphaModFix amt="20000"/>
            <a:extLst/>
          </a:blip>
          <a:stretch>
            <a:fillRect/>
          </a:stretch>
        </p:blipFill>
        <p:spPr>
          <a:xfrm>
            <a:off x="-12700" y="-12700"/>
            <a:ext cx="13019379" cy="9779000"/>
          </a:xfrm>
          <a:prstGeom prst="rect">
            <a:avLst/>
          </a:prstGeom>
          <a:ln w="12700">
            <a:miter lim="400000"/>
          </a:ln>
        </p:spPr>
      </p:pic>
      <p:sp>
        <p:nvSpPr>
          <p:cNvPr id="149" name="BIRKAT HA-MAZON"/>
          <p:cNvSpPr txBox="1"/>
          <p:nvPr/>
        </p:nvSpPr>
        <p:spPr>
          <a:xfrm>
            <a:off x="20597" y="-30309"/>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sz="3200">
                <a:latin typeface="Book Antiqua"/>
                <a:ea typeface="Book Antiqua"/>
                <a:cs typeface="Book Antiqua"/>
                <a:sym typeface="Book Antiqua"/>
              </a:defRPr>
            </a:lvl1pPr>
          </a:lstStyle>
          <a:p>
            <a:pPr/>
            <a:r>
              <a:t>BIRKAT HA-MAZON</a:t>
            </a:r>
          </a:p>
        </p:txBody>
      </p:sp>
      <p:sp>
        <p:nvSpPr>
          <p:cNvPr id="150" name="Qiddush…"/>
          <p:cNvSpPr txBox="1"/>
          <p:nvPr/>
        </p:nvSpPr>
        <p:spPr>
          <a:xfrm>
            <a:off x="229889" y="1793240"/>
            <a:ext cx="12545022" cy="7614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0000">
              <a:defRPr i="1" sz="2800">
                <a:solidFill>
                  <a:schemeClr val="accent4">
                    <a:hueOff val="468000"/>
                    <a:satOff val="-4761"/>
                    <a:lumOff val="10196"/>
                  </a:schemeClr>
                </a:solidFill>
                <a:latin typeface="Book Antiqua"/>
                <a:ea typeface="Book Antiqua"/>
                <a:cs typeface="Book Antiqua"/>
                <a:sym typeface="Book Antiqua"/>
              </a:defRPr>
            </a:pPr>
            <a:r>
              <a:t>Qiddush</a:t>
            </a:r>
          </a:p>
          <a:p>
            <a:pPr algn="l" defTabSz="450000">
              <a:defRPr sz="2800">
                <a:solidFill>
                  <a:schemeClr val="accent4">
                    <a:hueOff val="468000"/>
                    <a:satOff val="-4761"/>
                    <a:lumOff val="10196"/>
                  </a:schemeClr>
                </a:solidFill>
                <a:latin typeface="Book Antiqua"/>
                <a:ea typeface="Book Antiqua"/>
                <a:cs typeface="Book Antiqua"/>
                <a:sym typeface="Book Antiqua"/>
              </a:defRPr>
            </a:pPr>
            <a:r>
              <a:t>1a strofa: Benedizione sul calice</a:t>
            </a:r>
          </a:p>
          <a:p>
            <a:pPr marL="216050" algn="l" defTabSz="450000">
              <a:lnSpc>
                <a:spcPct val="90000"/>
              </a:lnSpc>
              <a:defRPr b="0" sz="2800">
                <a:latin typeface="Book Antiqua"/>
                <a:ea typeface="Book Antiqua"/>
                <a:cs typeface="Book Antiqua"/>
                <a:sym typeface="Book Antiqua"/>
              </a:defRPr>
            </a:pPr>
            <a:r>
              <a:t>E fu sera e fu mattina: sesto giorno. E furono terminati il cielo, la terra e tutte le loro schiere. E terminò Dio, nel settimo giorno, il lavoro che aveva fatto, e cessò nel settimo giorno da tutto il lavoro che aveva fatto. E Dio benedisse il settimo giorno e lo santificò, perché in esso aveva cessato da tutto il lavoro che Dio aveva creato facendo. </a:t>
            </a:r>
          </a:p>
          <a:p>
            <a:pPr marL="216050" algn="l" defTabSz="450000">
              <a:lnSpc>
                <a:spcPct val="90000"/>
              </a:lnSpc>
              <a:defRPr b="0" sz="2800">
                <a:latin typeface="Book Antiqua"/>
                <a:ea typeface="Book Antiqua"/>
                <a:cs typeface="Book Antiqua"/>
                <a:sym typeface="Book Antiqua"/>
              </a:defRPr>
            </a:pPr>
            <a:r>
              <a:t>Benedetto sei tu Signore nostro Dio, re del mondo, che crei il frutto della vite.</a:t>
            </a:r>
          </a:p>
          <a:p>
            <a:pPr algn="l" defTabSz="450000">
              <a:lnSpc>
                <a:spcPct val="90000"/>
              </a:lnSpc>
              <a:defRPr sz="2800">
                <a:solidFill>
                  <a:schemeClr val="accent4">
                    <a:hueOff val="468000"/>
                    <a:satOff val="-4761"/>
                    <a:lumOff val="10196"/>
                  </a:schemeClr>
                </a:solidFill>
                <a:latin typeface="Book Antiqua"/>
                <a:ea typeface="Book Antiqua"/>
                <a:cs typeface="Book Antiqua"/>
                <a:sym typeface="Book Antiqua"/>
              </a:defRPr>
            </a:pPr>
            <a:r>
              <a:t>2a strofa: Benedizione per il giorno festivo di sabato</a:t>
            </a:r>
          </a:p>
          <a:p>
            <a:pPr marL="216050" algn="l" defTabSz="450000">
              <a:lnSpc>
                <a:spcPct val="90000"/>
              </a:lnSpc>
              <a:defRPr b="0" sz="2800">
                <a:latin typeface="Book Antiqua"/>
                <a:ea typeface="Book Antiqua"/>
                <a:cs typeface="Book Antiqua"/>
                <a:sym typeface="Book Antiqua"/>
              </a:defRPr>
            </a:pPr>
            <a:r>
              <a:t>Benedetto sei tu Signore nostro Dio, re del mondo, che ci hai santificati con i suoi precetti e si è compiaciuto di noi; e il suo santo sabato, con amore e benevolenza, ci ha dato in eredità come memoriale dell’opera della creazione, perché esso è il giorno che ha inaugurato le sante convocazioni, ricordo dell’uscita dall’Egitto. Infatti siamo noi che tu hai scelti, noi che hai santificati tra tutti i popoli, e tu ci hai dato in eredità, con amore e benevolenza, il tuo santo sabato, benedetto sei tu Signore, che santifichi il sabato. </a:t>
            </a:r>
          </a:p>
          <a:p>
            <a:pPr algn="l" defTabSz="450000">
              <a:lnSpc>
                <a:spcPct val="90000"/>
              </a:lnSpc>
              <a:defRPr sz="2800">
                <a:solidFill>
                  <a:schemeClr val="accent4">
                    <a:hueOff val="468000"/>
                    <a:satOff val="-4761"/>
                    <a:lumOff val="10196"/>
                  </a:schemeClr>
                </a:solidFill>
                <a:latin typeface="Book Antiqua"/>
                <a:ea typeface="Book Antiqua"/>
                <a:cs typeface="Book Antiqua"/>
                <a:sym typeface="Book Antiqua"/>
              </a:defRPr>
            </a:pPr>
            <a:r>
              <a:t>3a strofa: Benedizione sul pane</a:t>
            </a:r>
          </a:p>
          <a:p>
            <a:pPr marL="216050" algn="l" defTabSz="450000">
              <a:lnSpc>
                <a:spcPct val="90000"/>
              </a:lnSpc>
              <a:defRPr b="0" sz="2800">
                <a:latin typeface="Book Antiqua"/>
                <a:ea typeface="Book Antiqua"/>
                <a:cs typeface="Book Antiqua"/>
                <a:sym typeface="Book Antiqua"/>
              </a:defRPr>
            </a:pPr>
            <a:r>
              <a:t>Benedetto sei tu Signore nostro Dio, re del mondo, che fai uscire il pane dalla terra.</a:t>
            </a:r>
          </a:p>
        </p:txBody>
      </p:sp>
      <p:sp>
        <p:nvSpPr>
          <p:cNvPr id="151" name="QUIDDUSH prima del pasto; BIRKAT dopo il pasto"/>
          <p:cNvSpPr txBox="1"/>
          <p:nvPr/>
        </p:nvSpPr>
        <p:spPr>
          <a:xfrm>
            <a:off x="20597" y="528491"/>
            <a:ext cx="12963606"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16050" algn="just" defTabSz="450000">
              <a:defRPr sz="3200">
                <a:latin typeface="Book Antiqua"/>
                <a:ea typeface="Book Antiqua"/>
                <a:cs typeface="Book Antiqua"/>
                <a:sym typeface="Book Antiqua"/>
              </a:defRPr>
            </a:lvl1pPr>
          </a:lstStyle>
          <a:p>
            <a:pPr/>
            <a:r>
              <a:t>QUIDDUSH prima del pasto; BIRKAT dopo il pasto</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