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magine"/>
          <p:cNvSpPr/>
          <p:nvPr>
            <p:ph type="pic" sz="quarter" idx="21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olo Testo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Titolo Testo</a:t>
            </a:r>
          </a:p>
        </p:txBody>
      </p:sp>
      <p:sp>
        <p:nvSpPr>
          <p:cNvPr id="89" name="Corpo livello uno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magine"/>
          <p:cNvSpPr/>
          <p:nvPr>
            <p:ph type="pic" sz="quarter" idx="21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olo Testo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Titolo Testo</a:t>
            </a:r>
          </a:p>
        </p:txBody>
      </p:sp>
      <p:sp>
        <p:nvSpPr>
          <p:cNvPr id="99" name="Corpo livello uno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magine"/>
          <p:cNvSpPr/>
          <p:nvPr>
            <p:ph type="pic" sz="quarter" idx="21"/>
          </p:nvPr>
        </p:nvSpPr>
        <p:spPr>
          <a:xfrm>
            <a:off x="7175500" y="2882900"/>
            <a:ext cx="4105275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9" name="Corpo livello uno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7" name="Corpo livello uno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/>
          <p:nvPr>
            <p:ph type="pic" sz="half" idx="21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olo Testo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magine"/>
          <p:cNvSpPr/>
          <p:nvPr>
            <p:ph type="pic" sz="half" idx="21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olo Testo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7192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’ANNO LITURGICO"/>
          <p:cNvSpPr/>
          <p:nvPr/>
        </p:nvSpPr>
        <p:spPr>
          <a:xfrm>
            <a:off x="2269" y="577850"/>
            <a:ext cx="13004801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0000">
              <a:defRPr b="1" cap="small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L’ANNO LITURGICO</a:t>
            </a:r>
          </a:p>
        </p:txBody>
      </p:sp>
      <p:pic>
        <p:nvPicPr>
          <p:cNvPr id="138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2794000"/>
            <a:ext cx="6146800" cy="6350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94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19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197" name="Sacro Cuore - prefazio"/>
          <p:cNvSpPr/>
          <p:nvPr/>
        </p:nvSpPr>
        <p:spPr>
          <a:xfrm>
            <a:off x="161993" y="1612900"/>
            <a:ext cx="483627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Sacro Cuore - prefazio</a:t>
            </a:r>
          </a:p>
        </p:txBody>
      </p:sp>
      <p:sp>
        <p:nvSpPr>
          <p:cNvPr id="198" name="Qui, mira caritáte, exaltátus in cruce,…"/>
          <p:cNvSpPr/>
          <p:nvPr/>
        </p:nvSpPr>
        <p:spPr>
          <a:xfrm>
            <a:off x="215900" y="2171700"/>
            <a:ext cx="12992100" cy="33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135" algn="just" defTabSz="450000">
              <a:defRPr b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Qui, mira caritáte, exaltátus in cruce,</a:t>
            </a:r>
          </a:p>
          <a:p>
            <a:pPr marL="360135" algn="just" defTabSz="450000">
              <a:defRPr b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 pro nobis trádidit semetípsum,</a:t>
            </a:r>
          </a:p>
          <a:p>
            <a:pPr marL="360135" algn="just" defTabSz="450000">
              <a:defRPr b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atque de transfíxo látere sánguinem fudit et aquam,</a:t>
            </a:r>
          </a:p>
          <a:p>
            <a:pPr marL="360135" algn="just" defTabSz="450000">
              <a:defRPr b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ex quo manárent Ecclésiæ sacraménta, ut omnes,</a:t>
            </a:r>
          </a:p>
          <a:p>
            <a:pPr marL="360135" algn="just" defTabSz="450000">
              <a:defRPr b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ad Cor apértum Salvatóris attrácti,</a:t>
            </a:r>
          </a:p>
          <a:p>
            <a:pPr marL="360135" algn="just" defTabSz="450000">
              <a:defRPr b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iúgiter haurírent e fóntibus salútis in gáudio</a:t>
            </a:r>
          </a:p>
        </p:txBody>
      </p:sp>
      <p:sp>
        <p:nvSpPr>
          <p:cNvPr id="199" name="Egli, con straordinaria carità, esaltato sulla croce ha consegnato se stesso per noi, e dal suo fianco trafitto ha effuso sangue e acqua, dal quale provengono i sacramenti della Chiesa, affinché tutti, attirati al cuore aperto del Salvatore, attingiamo n"/>
          <p:cNvSpPr/>
          <p:nvPr/>
        </p:nvSpPr>
        <p:spPr>
          <a:xfrm>
            <a:off x="1173410" y="6692899"/>
            <a:ext cx="1158374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60135" algn="just" defTabSz="450000">
              <a:defRPr sz="32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b="1"/>
            </a:pPr>
            <a:r>
              <a:rPr b="0"/>
              <a:t>Egli, con straordinaria carità, esaltato sulla croce ha consegnato se stesso per noi, e dal suo fianco trafitto ha effuso sangue e acqua, dal quale provengono i sacramenti della Chiesa, affinché tutti, attirati al cuore aperto del Salvatore, attingiamo nella gioia dalle fonti della salvezza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02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0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05" name="Cristo Re"/>
          <p:cNvSpPr/>
          <p:nvPr/>
        </p:nvSpPr>
        <p:spPr>
          <a:xfrm>
            <a:off x="161993" y="1612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Cristo Re</a:t>
            </a:r>
          </a:p>
        </p:txBody>
      </p:sp>
      <p:graphicFrame>
        <p:nvGraphicFramePr>
          <p:cNvPr id="206" name="Tabella"/>
          <p:cNvGraphicFramePr/>
          <p:nvPr/>
        </p:nvGraphicFramePr>
        <p:xfrm>
          <a:off x="203200" y="2324100"/>
          <a:ext cx="12649200" cy="73382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91624"/>
                <a:gridCol w="3885858"/>
                <a:gridCol w="3885858"/>
                <a:gridCol w="3885858"/>
              </a:tblGrid>
              <a:tr h="717757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Ez 34,11-12.15-17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Voi siete mio gregge: io giudicherò tra pecora e pecora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Dn 7,13-14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suo potere è un potere eterno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2Sam 5,1-3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Unsero Davide re d’Israele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  <a:tr h="1550551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22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 è il mio pastore: non manco di nulla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92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 regna, si riveste di splendore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121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Andremo con gioia alla casa del Signore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  <a:tr h="1945789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1Cor 15,20-26a.28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Consegnerà il regno a Dio Padre, perché Dio sia tutto in tutti.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Ap 1,5-8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sovrano dei re della terra ha fatto di noi un regno, sacerdoti per il suo Dio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Col 1,12-20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Ci ha trasferiti nel regno del Figlio del suo amore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9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Mt 25,31-46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Siederà sul trono della sua gloria e separerà gli uni dagli altri.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18,33b-37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Tu lo dici: io sono re.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9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Lc 23,35-43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7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Signore, ricordati di me quando entrerai nel tuo regno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09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10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12" name="Cristo Re - prefazio"/>
          <p:cNvSpPr/>
          <p:nvPr/>
        </p:nvSpPr>
        <p:spPr>
          <a:xfrm>
            <a:off x="161993" y="1612900"/>
            <a:ext cx="506869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Cristo Re - prefazio</a:t>
            </a:r>
          </a:p>
        </p:txBody>
      </p:sp>
      <p:sp>
        <p:nvSpPr>
          <p:cNvPr id="213" name="Qui Unigénitum Fílium tuum, Dóminum nostrum Iesum Christum,…"/>
          <p:cNvSpPr/>
          <p:nvPr/>
        </p:nvSpPr>
        <p:spPr>
          <a:xfrm>
            <a:off x="196850" y="1530890"/>
            <a:ext cx="12611100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" algn="just" defTabSz="450000">
              <a:lnSpc>
                <a:spcPct val="80000"/>
              </a:lnSpc>
              <a:defRPr b="1" spc="-107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Qui Unigénitum Fílium tuum, Dóminum nostrum Iesum Christum,</a:t>
            </a:r>
          </a:p>
          <a:p>
            <a:pPr marL="6350" algn="just" defTabSz="450000">
              <a:lnSpc>
                <a:spcPct val="80000"/>
              </a:lnSpc>
              <a:defRPr b="1" spc="-144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Sacerdótem ætérnum et universórum Regem, óleo exsultatiónis unxísti:</a:t>
            </a:r>
          </a:p>
          <a:p>
            <a:pPr marL="6350" algn="just" defTabSz="450000">
              <a:lnSpc>
                <a:spcPct val="80000"/>
              </a:lnSpc>
              <a:defRPr b="1" spc="-107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ut, seípsum in ara crucis hóstiam immaculátam et pacíficam ófferens,</a:t>
            </a:r>
          </a:p>
          <a:p>
            <a:pPr marL="6350" algn="just" defTabSz="450000">
              <a:lnSpc>
                <a:spcPct val="80000"/>
              </a:lnSpc>
              <a:defRPr b="1" spc="-107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redemptiónis humánæ sacraménta perágeret:</a:t>
            </a:r>
          </a:p>
          <a:p>
            <a:pPr marL="6350" algn="just" defTabSz="450000">
              <a:lnSpc>
                <a:spcPct val="80000"/>
              </a:lnSpc>
              <a:defRPr b="1" spc="-107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et, suo subiéctis império ómnibus creatúris, ætérnum et universále regnum imménsæ tuæ tráderet maiestáti:</a:t>
            </a:r>
          </a:p>
          <a:p>
            <a:pPr marL="6350" algn="just" defTabSz="450000">
              <a:lnSpc>
                <a:spcPct val="80000"/>
              </a:lnSpc>
              <a:defRPr b="1" spc="-107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regnum veritátis et vitæ; regnum sanctitátis et grátiæ; regnum iustítiæ, amóris et pacis</a:t>
            </a:r>
          </a:p>
        </p:txBody>
      </p:sp>
      <p:sp>
        <p:nvSpPr>
          <p:cNvPr id="214" name="Tu hai unto con olio di esultanza l’Unigenito Figlio tuo, il Signore nostro Gesù Cristo come sacerdote eterno e re dell’universo, perché offrendo se stesso sull’altare della croce, come immacolata e pacifica vittima, portasse a compimento il Mistero dell"/>
          <p:cNvSpPr/>
          <p:nvPr/>
        </p:nvSpPr>
        <p:spPr>
          <a:xfrm>
            <a:off x="323850" y="6367185"/>
            <a:ext cx="12357100" cy="290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0000">
              <a:lnSpc>
                <a:spcPct val="80000"/>
              </a:lnSpc>
              <a:defRPr sz="32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Tu hai unto con olio di esultanza l’Unigenito Figlio tuo, il Signore nostro Gesù Cristo come sacerdote eterno e re dell’universo, perché offrendo se stesso sull’altare della croce, come immacolata e pacifica vittima, portasse a compimento il Mistero della umana redenzione e, soggette tutte le creature al suo comando, consegnasse alla tua immensa maestà il regno eterno ed universale: regno di verità e di vita, regno di santità e di grazia, regno di giustizia, di amore e di pace.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17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1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20" name="Trasfigurazione"/>
          <p:cNvSpPr/>
          <p:nvPr/>
        </p:nvSpPr>
        <p:spPr>
          <a:xfrm>
            <a:off x="161993" y="1612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Trasfigurazione</a:t>
            </a:r>
          </a:p>
        </p:txBody>
      </p:sp>
      <p:graphicFrame>
        <p:nvGraphicFramePr>
          <p:cNvPr id="221" name="Tabella"/>
          <p:cNvGraphicFramePr/>
          <p:nvPr/>
        </p:nvGraphicFramePr>
        <p:xfrm>
          <a:off x="147409" y="2222500"/>
          <a:ext cx="12738101" cy="748211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98593"/>
                <a:gridCol w="3913168"/>
                <a:gridCol w="3913168"/>
                <a:gridCol w="3913168"/>
              </a:tblGrid>
              <a:tr h="943428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>
                        <a:defRPr b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rPr>
                          <a:solidFill>
                            <a:srgbClr val="F0DECB"/>
                          </a:solidFill>
                        </a:rPr>
                        <a:t>Anno</a:t>
                      </a:r>
                      <a:r>
                        <a:t>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  <a:tr h="1493761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Dn 7,9-10.13-14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La sua veste era candida come la neve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493761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96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 regna, il Dio di tutta la terra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493761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2Pt 1,16-19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Questa voce noi l’abbiamo udita discendere dal cielo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2057400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91" sz="2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defRPr sz="3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Mt 17,1-9</a:t>
                      </a:r>
                    </a:p>
                    <a:p>
                      <a:pPr marL="89" algn="l" defTabSz="450000">
                        <a:defRPr i="1" sz="31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suo volto brillò come il sole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defRPr sz="3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Mc 9,2-10</a:t>
                      </a:r>
                    </a:p>
                    <a:p>
                      <a:pPr marL="89" algn="l" defTabSz="450000">
                        <a:defRPr i="1" sz="31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Questi è il Figlio mio, l’amato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defRPr sz="33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Lc 9,28b-36 </a:t>
                      </a:r>
                    </a:p>
                    <a:p>
                      <a:pPr marL="89" algn="l" defTabSz="450000">
                        <a:defRPr i="1" sz="3100">
                          <a:solidFill>
                            <a:srgbClr val="FFEC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Mentre pregava, il suo volto cambiò d’aspetto.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ECD5"/>
                      </a:solidFill>
                      <a:miter lim="400000"/>
                    </a:lnL>
                    <a:lnR w="12700">
                      <a:solidFill>
                        <a:srgbClr val="FFECD5"/>
                      </a:solidFill>
                      <a:miter lim="400000"/>
                    </a:lnR>
                    <a:lnT w="12700">
                      <a:solidFill>
                        <a:srgbClr val="FFECD5"/>
                      </a:solidFill>
                      <a:miter lim="400000"/>
                    </a:lnT>
                    <a:lnB w="12700">
                      <a:solidFill>
                        <a:srgbClr val="FFECD5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24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2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27" name="Trasfigurazione - prefazio"/>
          <p:cNvSpPr/>
          <p:nvPr/>
        </p:nvSpPr>
        <p:spPr>
          <a:xfrm>
            <a:off x="161993" y="1612900"/>
            <a:ext cx="636222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Trasfigurazione - prefazio</a:t>
            </a:r>
          </a:p>
        </p:txBody>
      </p:sp>
      <p:sp>
        <p:nvSpPr>
          <p:cNvPr id="228" name="Qui coram eléctis téstibus suam glóriam revelávit,…"/>
          <p:cNvSpPr/>
          <p:nvPr/>
        </p:nvSpPr>
        <p:spPr>
          <a:xfrm>
            <a:off x="25400" y="2197100"/>
            <a:ext cx="12369800" cy="33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135" algn="just" defTabSz="450000"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Qui coram eléctis téstibus suam glóriam revelávit, </a:t>
            </a:r>
            <a:endParaRPr i="1"/>
          </a:p>
          <a:p>
            <a:pPr marL="360135" algn="just" defTabSz="450000"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et commúnem illam cum céteris córporis formam </a:t>
            </a:r>
            <a:endParaRPr i="1"/>
          </a:p>
          <a:p>
            <a:pPr marL="360135" algn="just" defTabSz="450000"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máximo splendóre perfúdit, </a:t>
            </a:r>
            <a:endParaRPr i="1"/>
          </a:p>
          <a:p>
            <a:pPr marL="360135" algn="just" defTabSz="450000"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ut de córdibus discipulórum crucis scándalum tollerétur, </a:t>
            </a:r>
            <a:endParaRPr i="1"/>
          </a:p>
          <a:p>
            <a:pPr marL="360135" algn="just" defTabSz="450000"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et in totíus Ecclésiæ córpore declaráret impléndum </a:t>
            </a:r>
            <a:endParaRPr i="1"/>
          </a:p>
          <a:p>
            <a:pPr marL="360135" algn="just" defTabSz="450000"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quod eius mirabíliter præfúlsit in cápite</a:t>
            </a:r>
          </a:p>
        </p:txBody>
      </p:sp>
      <p:sp>
        <p:nvSpPr>
          <p:cNvPr id="229" name="Egli, davanti a testimoni scelti, rivelò la sua gloria e colmò di massimo splendore quella forma del corpo comune a tutti gli atri, perché fosse tolto dal cuore dei discepoli lo scandalo della croce e annunciare che era da  realizzare nel corpo di tutta "/>
          <p:cNvSpPr/>
          <p:nvPr/>
        </p:nvSpPr>
        <p:spPr>
          <a:xfrm>
            <a:off x="711200" y="6739106"/>
            <a:ext cx="11823700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0000">
              <a:defRPr sz="32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Egli, davanti a testimoni scelti, rivelò la sua gloria e colmò di massimo splendore quella forma del corpo comune a tutti gli atri, perché fosse tolto dal cuore dei discepoli lo scandalo della croce e annunciare che era da  realizzare nel corpo di tutta la Chiesa quello che rifulse mirabilmente nel suo capo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32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3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35" name="Santa Croce"/>
          <p:cNvSpPr/>
          <p:nvPr/>
        </p:nvSpPr>
        <p:spPr>
          <a:xfrm>
            <a:off x="161993" y="1612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Santa Croce</a:t>
            </a:r>
          </a:p>
        </p:txBody>
      </p:sp>
      <p:graphicFrame>
        <p:nvGraphicFramePr>
          <p:cNvPr id="236" name="Tabella"/>
          <p:cNvGraphicFramePr/>
          <p:nvPr/>
        </p:nvGraphicFramePr>
        <p:xfrm>
          <a:off x="223609" y="2235200"/>
          <a:ext cx="12611101" cy="7404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88637"/>
                <a:gridCol w="3874154"/>
                <a:gridCol w="3874154"/>
                <a:gridCol w="3874154"/>
              </a:tblGrid>
              <a:tr h="1009649">
                <a:tc>
                  <a:txBody>
                    <a:bodyPr/>
                    <a:lstStyle/>
                    <a:p>
                      <a:pPr algn="r" defTabSz="450000">
                        <a:defRPr b="1" i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  <a:tr h="1598612">
                <a:tc>
                  <a:txBody>
                    <a:bodyPr/>
                    <a:lstStyle/>
                    <a:p>
                      <a:pPr algn="r" defTabSz="450000">
                        <a:defRPr b="1" i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Nm 21,4b-9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Chiunque sarà morso e guarderà il serpente, resterà in vita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598612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77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Non dimenticate le opere del Signore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598612">
                <a:tc>
                  <a:txBody>
                    <a:bodyPr/>
                    <a:lstStyle/>
                    <a:p>
                      <a:pPr algn="r" defTabSz="450000">
                        <a:defRPr b="1" i="1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Fil 2,6-11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Cristo umiliò se stesso; per questo Dio lo esaltò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598612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79" sz="2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3,13-17</a:t>
                      </a:r>
                    </a:p>
                    <a:p>
                      <a:pPr marL="1790382" algn="l" defTabSz="450000">
                        <a:defRPr i="1" sz="3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Bisogna che sia innalzato il Figlio dell’uomo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39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40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42" name="Santa Croce - prefazio"/>
          <p:cNvSpPr/>
          <p:nvPr/>
        </p:nvSpPr>
        <p:spPr>
          <a:xfrm>
            <a:off x="161993" y="1612900"/>
            <a:ext cx="565226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Santa Croce - prefazio</a:t>
            </a:r>
          </a:p>
        </p:txBody>
      </p:sp>
      <p:sp>
        <p:nvSpPr>
          <p:cNvPr id="243" name="Qui salútem humáni géneris in ligno crucis constituísti,…"/>
          <p:cNvSpPr/>
          <p:nvPr/>
        </p:nvSpPr>
        <p:spPr>
          <a:xfrm>
            <a:off x="203200" y="2717800"/>
            <a:ext cx="125984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135" algn="just" defTabSz="450000">
              <a:defRPr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Qui salútem humáni géneris in ligno crucis constituísti, </a:t>
            </a:r>
            <a:endParaRPr i="1"/>
          </a:p>
          <a:p>
            <a:pPr marL="360135" algn="just" defTabSz="450000">
              <a:defRPr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ut unde mors oriebátur, inde vita resúrgeret; </a:t>
            </a:r>
            <a:endParaRPr i="1"/>
          </a:p>
          <a:p>
            <a:pPr marL="360135" algn="just" defTabSz="450000">
              <a:defRPr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et, qui in ligno vincébat, in ligno quoque vincerétur: </a:t>
            </a:r>
            <a:endParaRPr i="1"/>
          </a:p>
          <a:p>
            <a:pPr marL="360135" algn="just" defTabSz="450000">
              <a:defRPr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per Christum Dóminum nostrum</a:t>
            </a:r>
          </a:p>
        </p:txBody>
      </p:sp>
      <p:sp>
        <p:nvSpPr>
          <p:cNvPr id="244" name="Egli costituì la salvezza del genere umano sul legno della croce, perché da dove era sorta la morte, di lì risorgesse la vita; e chi vinceva sul legno, sul legno fosse anche vinto: per Cristo Signore nostro"/>
          <p:cNvSpPr/>
          <p:nvPr/>
        </p:nvSpPr>
        <p:spPr>
          <a:xfrm>
            <a:off x="1061936" y="7662558"/>
            <a:ext cx="1162050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0000">
              <a:defRPr sz="32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Egli costituì la salvezza del genere umano sul legno della croce, perché da dove era sorta la morte, di lì risorgesse la vita; e chi vinceva sul legno, sul legno fosse anche vinto: per Cristo Signore nostro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47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4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50" name="Trinità"/>
          <p:cNvSpPr/>
          <p:nvPr/>
        </p:nvSpPr>
        <p:spPr>
          <a:xfrm>
            <a:off x="161993" y="1612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Trinità</a:t>
            </a:r>
          </a:p>
        </p:txBody>
      </p:sp>
      <p:graphicFrame>
        <p:nvGraphicFramePr>
          <p:cNvPr id="251" name="Tabella"/>
          <p:cNvGraphicFramePr/>
          <p:nvPr/>
        </p:nvGraphicFramePr>
        <p:xfrm>
          <a:off x="96609" y="2302933"/>
          <a:ext cx="12788900" cy="7289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02575"/>
                <a:gridCol w="3928774"/>
                <a:gridCol w="3928774"/>
                <a:gridCol w="3928774"/>
              </a:tblGrid>
              <a:tr h="508000">
                <a:tc>
                  <a:txBody>
                    <a:bodyPr/>
                    <a:lstStyle/>
                    <a:p>
                      <a:pPr algn="r" defTabSz="450000">
                        <a:defRPr b="1" i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algn="r" defTabSz="450000">
                        <a:defRPr b="1" i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Es 34,4b-6.8-9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Signore, il Signore, Dio misericordioso e pietoso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Dt 4,32-34.39-40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 è Dio lassù nei cieli e quaggiù sulla terra; e non ve n’è altro.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Pro 8,22-31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Prima che la terra fosse, già la Sapienza era generata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Dn 3,52-56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 te la lode e la gloria nei secoli.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Salmo 32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Beato il popolo scelto dal Signore.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8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O Signore nostro Dio, quanto è mirabile il tuo nome su tutta la terra.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algn="r" defTabSz="450000">
                        <a:defRPr b="1" i="1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2Cor 13,11-13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La grazia di Gesù Cristo, l’amore di Dio Padre e la comunione dello Spirito santo.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Rm 8,14-17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Avete ricevuto lo Spirito che rende figli adottivi, per mezzo del quale gridiamo “Abbà, Padre”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Rm 5,1-5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Andiamo a Dio per mezzo di Cristo, nella carità diffusa in noi dallo Spirito.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84" sz="21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3,16-18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Dio ha mandato il Figlio suo perché il mondo sia salvato per mezzo di lui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Mt 28,16-20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Battezzate tutti i popolo nel nome del Padre e del Figlio e dello Spirito santo.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80000"/>
                        </a:lnSpc>
                        <a:defRPr sz="27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16,12-15</a:t>
                      </a:r>
                    </a:p>
                    <a:p>
                      <a:pPr marL="89" algn="l" defTabSz="450000">
                        <a:lnSpc>
                          <a:spcPct val="80000"/>
                        </a:lnSpc>
                        <a:defRPr i="1" sz="25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Tutto quello che il Padre possiede è mio; lo Spirito prenderà del mio e ve l’annunzierà.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54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55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57" name="Trinità - prefazio"/>
          <p:cNvSpPr/>
          <p:nvPr/>
        </p:nvSpPr>
        <p:spPr>
          <a:xfrm>
            <a:off x="161993" y="1612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Trinità - prefazio</a:t>
            </a:r>
          </a:p>
        </p:txBody>
      </p:sp>
      <p:sp>
        <p:nvSpPr>
          <p:cNvPr id="258" name="Qui cum Unigénito Fílio tuo et Spíritu Sancto unus es Deus, unus es Dóminus: non in uníus singularitáte persónæ, sed in uníus Trinitáte substántiæ.…"/>
          <p:cNvSpPr/>
          <p:nvPr/>
        </p:nvSpPr>
        <p:spPr>
          <a:xfrm>
            <a:off x="-72957" y="1676400"/>
            <a:ext cx="12801601" cy="458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135" algn="just" defTabSz="450000">
              <a:lnSpc>
                <a:spcPct val="80000"/>
              </a:lnSpc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Qui cum Unigénito Fílio tuo et Spíritu Sancto unus es Deus, unus es Dóminus: non in uníus singularitáte persónæ, sed in uníus Trinitáte substántiæ.</a:t>
            </a:r>
          </a:p>
          <a:p>
            <a:pPr marL="360135" algn="just" defTabSz="450000">
              <a:lnSpc>
                <a:spcPct val="80000"/>
              </a:lnSpc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Quod enim de tua glória, revelánte te, crédimus, hoc de Fílio tuo, hoc de Spíritu Sancto, sine discretióne sentímus. </a:t>
            </a:r>
          </a:p>
          <a:p>
            <a:pPr marL="360135" algn="just" defTabSz="450000">
              <a:lnSpc>
                <a:spcPct val="80000"/>
              </a:lnSpc>
              <a:defRPr b="1" sz="36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Ut, in confessióne veræ sempiternæque Deitátis, et in persónis propríetas, et in esséntia únitas, et in maiestáte adorétur æquálitas</a:t>
            </a:r>
          </a:p>
        </p:txBody>
      </p:sp>
      <p:sp>
        <p:nvSpPr>
          <p:cNvPr id="259" name="Tu (Dio Padre) con il Figlio tuo unigenito e con lo Spirito santo sei l’unico Dio e l’unico Signore: non nell’unicità di una singola persona, ma nell’unicità di una sostanza trinitaria. Pertanto ciò che crediamo della tua gloria, secondo la tua rivelazio"/>
          <p:cNvSpPr/>
          <p:nvPr/>
        </p:nvSpPr>
        <p:spPr>
          <a:xfrm>
            <a:off x="177800" y="6080057"/>
            <a:ext cx="12649200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0000">
              <a:defRPr sz="3200">
                <a:solidFill>
                  <a:srgbClr val="FFF2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Tu (Dio Padre) con il Figlio tuo unigenito e con lo Spirito santo sei l’unico Dio e l’unico Signore: non nell’unicità di una singola persona, ma nell’unicità di una sostanza trinitaria. Pertanto ciò che crediamo della tua gloria, secondo la tua rivelazione, lo stesso crediamo del tuo Figlio e dello Spirito santo senza differenze. Così, nella confessione della vera ed eterna divinità, si adora sia la caratteristica nelle persone, sia l’unità nell’esistenza, sia la uguaglianza nella maestà.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262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26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265" name="Santi arcangeli"/>
          <p:cNvSpPr/>
          <p:nvPr/>
        </p:nvSpPr>
        <p:spPr>
          <a:xfrm>
            <a:off x="161993" y="1612900"/>
            <a:ext cx="5690513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Santi arcangeli</a:t>
            </a:r>
          </a:p>
        </p:txBody>
      </p:sp>
      <p:graphicFrame>
        <p:nvGraphicFramePr>
          <p:cNvPr id="266" name="Tabella"/>
          <p:cNvGraphicFramePr/>
          <p:nvPr/>
        </p:nvGraphicFramePr>
        <p:xfrm>
          <a:off x="122009" y="2946400"/>
          <a:ext cx="12750803" cy="53393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99589"/>
                <a:gridCol w="3917070"/>
                <a:gridCol w="3917070"/>
                <a:gridCol w="3917070"/>
              </a:tblGrid>
              <a:tr h="500621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2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Dn 7,9-10.13-14</a:t>
                      </a:r>
                    </a:p>
                    <a:p>
                      <a:pPr marL="1790382" algn="l" defTabSz="450000">
                        <a:defRPr i="1" sz="3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Mille migliaia lo servivano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altra 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2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Ap 12,7-12</a:t>
                      </a:r>
                    </a:p>
                    <a:p>
                      <a:pPr marL="1790382" algn="l" defTabSz="450000">
                        <a:defRPr i="1" sz="3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Michele e i suoi angeli combattevano contro il drago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2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137</a:t>
                      </a:r>
                    </a:p>
                    <a:p>
                      <a:pPr marL="1790382" algn="l" defTabSz="450000">
                        <a:defRPr i="1" sz="3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Cantiamo al Signore, grande è la sua gloria.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1562100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91" sz="23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0382" algn="l" defTabSz="450000">
                        <a:defRPr sz="32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1,47-51</a:t>
                      </a:r>
                    </a:p>
                    <a:p>
                      <a:pPr marL="1790382" algn="l" defTabSz="450000">
                        <a:defRPr i="1" sz="3000">
                          <a:solidFill>
                            <a:srgbClr val="FFF2D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Vedrete il cielo aperto e gli angeli di Dio salire e scendere sopra il Figlio dell’uomo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FF2D5"/>
                      </a:solidFill>
                      <a:miter lim="400000"/>
                    </a:lnL>
                    <a:lnR w="12700">
                      <a:solidFill>
                        <a:srgbClr val="FFF2D5"/>
                      </a:solidFill>
                      <a:miter lim="400000"/>
                    </a:lnR>
                    <a:lnT w="12700">
                      <a:solidFill>
                        <a:srgbClr val="FFF2D5"/>
                      </a:solidFill>
                      <a:miter lim="400000"/>
                    </a:lnT>
                    <a:lnB w="12700">
                      <a:solidFill>
                        <a:srgbClr val="FFF2D5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7192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roppedImage.tiff" descr="droppedImage.tiff"/>
          <p:cNvPicPr>
            <a:picLocks noChangeAspect="1"/>
          </p:cNvPicPr>
          <p:nvPr/>
        </p:nvPicPr>
        <p:blipFill>
          <a:blip r:embed="rId2">
            <a:alphaModFix amt="29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41" name="L’ANNO LITURGICO"/>
          <p:cNvSpPr/>
          <p:nvPr/>
        </p:nvSpPr>
        <p:spPr>
          <a:xfrm>
            <a:off x="2269" y="577850"/>
            <a:ext cx="13004801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0000">
              <a:defRPr b="1" cap="small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L’ANNO LITURGICO</a:t>
            </a:r>
          </a:p>
        </p:txBody>
      </p:sp>
      <p:sp>
        <p:nvSpPr>
          <p:cNvPr id="142" name="Sintesi del corso.…"/>
          <p:cNvSpPr/>
          <p:nvPr/>
        </p:nvSpPr>
        <p:spPr>
          <a:xfrm>
            <a:off x="431800" y="3816350"/>
            <a:ext cx="12141200" cy="55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0000">
              <a:defRPr b="1" i="1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Sintesi del corso.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teologia e sacramentalità dell’anno liturgico nei suoi cicli quotidiano, settimanale, annuale e nel suo santorale.</a:t>
            </a:r>
          </a:p>
          <a:p>
            <a:pPr algn="just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just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 i="1"/>
              <a:t>Metodologia</a:t>
            </a:r>
          </a:p>
          <a:p>
            <a:pPr algn="just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prendiamo in esame eucologie, lezionari ed altri elementi rituali della liturgia eucaristica come della liturgia delle ore, </a:t>
            </a:r>
          </a:p>
          <a:p>
            <a:pPr algn="just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just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 i="1"/>
              <a:t>Excursus</a:t>
            </a:r>
          </a:p>
          <a:p>
            <a:pPr algn="just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iconografia del Signore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7192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roppedImage.tiff" descr="droppedImage.tiff"/>
          <p:cNvPicPr>
            <a:picLocks noChangeAspect="1"/>
          </p:cNvPicPr>
          <p:nvPr/>
        </p:nvPicPr>
        <p:blipFill>
          <a:blip r:embed="rId2">
            <a:alphaModFix amt="29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45" name="L’ANNO LITURGICO"/>
          <p:cNvSpPr/>
          <p:nvPr/>
        </p:nvSpPr>
        <p:spPr>
          <a:xfrm>
            <a:off x="2269" y="577850"/>
            <a:ext cx="13004801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0000">
              <a:defRPr b="1" cap="small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L’ANNO LITURGICO</a:t>
            </a:r>
          </a:p>
        </p:txBody>
      </p:sp>
      <p:sp>
        <p:nvSpPr>
          <p:cNvPr id="146" name="Proposta di calendario e delle lezioni.…"/>
          <p:cNvSpPr/>
          <p:nvPr/>
        </p:nvSpPr>
        <p:spPr>
          <a:xfrm>
            <a:off x="508000" y="3422650"/>
            <a:ext cx="11988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0000">
              <a:defRPr b="1" i="1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Proposta di calendario e delle lezioni.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</a:t>
            </a:r>
            <a:r>
              <a:rPr baseline="31999"/>
              <a:t>a</a:t>
            </a:r>
            <a:r>
              <a:t> lezione: </a:t>
            </a:r>
            <a:r>
              <a:rPr i="1"/>
              <a:t>L’anno liturgico: entrare nel Mistero di Cristo insieme con tutto il creato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2</a:t>
            </a:r>
            <a:r>
              <a:rPr baseline="31999"/>
              <a:t>a</a:t>
            </a:r>
            <a:r>
              <a:t> lezione: </a:t>
            </a:r>
            <a:r>
              <a:rPr i="1"/>
              <a:t>Pasqua quotidiana, Pasqua settimanale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3</a:t>
            </a:r>
            <a:r>
              <a:rPr baseline="31999"/>
              <a:t>a</a:t>
            </a:r>
            <a:r>
              <a:t> lezione: </a:t>
            </a:r>
            <a:r>
              <a:rPr i="1"/>
              <a:t>Avvento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4</a:t>
            </a:r>
            <a:r>
              <a:rPr baseline="31999"/>
              <a:t>a</a:t>
            </a:r>
            <a:r>
              <a:t> lezione: </a:t>
            </a:r>
            <a:r>
              <a:rPr i="1"/>
              <a:t>Natale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5</a:t>
            </a:r>
            <a:r>
              <a:rPr baseline="31999"/>
              <a:t>a</a:t>
            </a:r>
            <a:r>
              <a:t> lezionee: </a:t>
            </a:r>
            <a:r>
              <a:rPr i="1"/>
              <a:t>Ciclio Pasquale 1. Il Triduo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</a:t>
            </a:r>
            <a:r>
              <a:rPr baseline="31999"/>
              <a:t>a</a:t>
            </a:r>
            <a:r>
              <a:t> lezione: </a:t>
            </a:r>
            <a:r>
              <a:rPr i="1"/>
              <a:t>Ciclo Pasquale 2. Quaresima e tempo di Pasqua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7</a:t>
            </a:r>
            <a:r>
              <a:rPr baseline="31999"/>
              <a:t>a</a:t>
            </a:r>
            <a:r>
              <a:t> lezione: </a:t>
            </a:r>
            <a:r>
              <a:rPr i="1"/>
              <a:t>Feste del Signore</a:t>
            </a:r>
          </a:p>
          <a:p>
            <a:pPr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8</a:t>
            </a:r>
            <a:r>
              <a:rPr baseline="31999"/>
              <a:t>a</a:t>
            </a:r>
            <a:r>
              <a:t> lezione: </a:t>
            </a:r>
            <a:r>
              <a:rPr i="1"/>
              <a:t>Excursus iconografico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7192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droppedImage.tiff" descr="droppedImage.tiff"/>
          <p:cNvPicPr>
            <a:picLocks noChangeAspect="1"/>
          </p:cNvPicPr>
          <p:nvPr/>
        </p:nvPicPr>
        <p:blipFill>
          <a:blip r:embed="rId2">
            <a:alphaModFix amt="29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49" name="L’ANNO LITURGICO"/>
          <p:cNvSpPr/>
          <p:nvPr/>
        </p:nvSpPr>
        <p:spPr>
          <a:xfrm>
            <a:off x="2269" y="577850"/>
            <a:ext cx="13004801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0000">
              <a:defRPr b="1" cap="small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L’ANNO LITURGICO</a:t>
            </a:r>
          </a:p>
        </p:txBody>
      </p:sp>
      <p:sp>
        <p:nvSpPr>
          <p:cNvPr id="150" name="Bibliografia…"/>
          <p:cNvSpPr/>
          <p:nvPr/>
        </p:nvSpPr>
        <p:spPr>
          <a:xfrm>
            <a:off x="228600" y="3949700"/>
            <a:ext cx="12547600" cy="55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135" indent="-360135"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 i="1"/>
              <a:t>Bibliografia</a:t>
            </a:r>
            <a:endParaRPr cap="small"/>
          </a:p>
          <a:p>
            <a:pPr marL="360135" indent="-360135"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cap="small"/>
              <a:t>Augè, Matias,</a:t>
            </a:r>
            <a:r>
              <a:t> </a:t>
            </a:r>
            <a:r>
              <a:rPr i="1"/>
              <a:t>L’anno liturgico. È Cristo stesso presente nella sua Chiesa,</a:t>
            </a:r>
            <a:r>
              <a:t> Libreria Editrice Vaticana, 2009.</a:t>
            </a:r>
          </a:p>
          <a:p>
            <a:pPr marL="360135" indent="-360135"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cap="small"/>
              <a:t>Bergamini, Andrea,</a:t>
            </a:r>
            <a:r>
              <a:rPr i="1"/>
              <a:t> L’anno liturgico. Cristo festa della Chiesa,</a:t>
            </a:r>
            <a:r>
              <a:t> San Paolo 2002.</a:t>
            </a:r>
          </a:p>
          <a:p>
            <a:pPr marL="360135" indent="-360135"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cap="small"/>
              <a:t>Cavagnoli, Gianni,</a:t>
            </a:r>
            <a:r>
              <a:t> </a:t>
            </a:r>
            <a:r>
              <a:rPr i="1"/>
              <a:t>L’anno liturgico</a:t>
            </a:r>
            <a:r>
              <a:t>, in </a:t>
            </a:r>
            <a:r>
              <a:rPr i="1"/>
              <a:t>Celebrare il mistero di Cristo, vol. III, La celebrazione e i suoi linguaggi</a:t>
            </a:r>
            <a:r>
              <a:t>, Centro Liturgico Vincenziano, 2012. </a:t>
            </a:r>
          </a:p>
          <a:p>
            <a:pPr marL="360135" indent="-360135" algn="l" defTabSz="450000">
              <a:defRPr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cap="small"/>
              <a:t>Talley, Thomas J.</a:t>
            </a:r>
            <a:r>
              <a:t>, Le origini dell’anno liturgico, Queriniana, 1991.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6E7192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tiff" descr="droppedImage.tiff"/>
          <p:cNvPicPr>
            <a:picLocks noChangeAspect="1"/>
          </p:cNvPicPr>
          <p:nvPr/>
        </p:nvPicPr>
        <p:blipFill>
          <a:blip r:embed="rId2">
            <a:alphaModFix amt="29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53" name="L’ANNO LITURGICO"/>
          <p:cNvSpPr/>
          <p:nvPr/>
        </p:nvSpPr>
        <p:spPr>
          <a:xfrm>
            <a:off x="2269" y="577850"/>
            <a:ext cx="13004801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0000">
              <a:defRPr b="1" cap="small" sz="3600">
                <a:solidFill>
                  <a:srgbClr val="D4E3FE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L’ANNO LITURGICO</a:t>
            </a:r>
          </a:p>
        </p:txBody>
      </p:sp>
      <p:pic>
        <p:nvPicPr>
          <p:cNvPr id="154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604" y="7708900"/>
            <a:ext cx="2604792" cy="172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Feste del Signore e santorale"/>
          <p:cNvSpPr/>
          <p:nvPr/>
        </p:nvSpPr>
        <p:spPr>
          <a:xfrm>
            <a:off x="3175000" y="8242300"/>
            <a:ext cx="66802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36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58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159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161" name="Cerchio"/>
          <p:cNvSpPr/>
          <p:nvPr/>
        </p:nvSpPr>
        <p:spPr>
          <a:xfrm>
            <a:off x="3200400" y="1943100"/>
            <a:ext cx="6578600" cy="6578600"/>
          </a:xfrm>
          <a:prstGeom prst="ellipse">
            <a:avLst/>
          </a:prstGeom>
          <a:ln w="139700">
            <a:solidFill>
              <a:srgbClr val="FFECD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ECD7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2" name="Triduo Pasquale"/>
          <p:cNvSpPr/>
          <p:nvPr/>
        </p:nvSpPr>
        <p:spPr>
          <a:xfrm>
            <a:off x="4772093" y="22606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Triduo Pasquale</a:t>
            </a:r>
          </a:p>
        </p:txBody>
      </p:sp>
      <p:sp>
        <p:nvSpPr>
          <p:cNvPr id="163" name="Corpus Domini"/>
          <p:cNvSpPr/>
          <p:nvPr/>
        </p:nvSpPr>
        <p:spPr>
          <a:xfrm>
            <a:off x="9039293" y="28067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i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Corpus Domini</a:t>
            </a:r>
          </a:p>
        </p:txBody>
      </p:sp>
      <p:sp>
        <p:nvSpPr>
          <p:cNvPr id="164" name="Sacro Cuore"/>
          <p:cNvSpPr/>
          <p:nvPr/>
        </p:nvSpPr>
        <p:spPr>
          <a:xfrm>
            <a:off x="9610793" y="40640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Sacro Cuore</a:t>
            </a:r>
          </a:p>
        </p:txBody>
      </p:sp>
      <p:sp>
        <p:nvSpPr>
          <p:cNvPr id="165" name="Trasfigurazione"/>
          <p:cNvSpPr/>
          <p:nvPr/>
        </p:nvSpPr>
        <p:spPr>
          <a:xfrm>
            <a:off x="9039293" y="72136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Trasfigurazione</a:t>
            </a:r>
          </a:p>
        </p:txBody>
      </p:sp>
      <p:sp>
        <p:nvSpPr>
          <p:cNvPr id="166" name="Santa Croce"/>
          <p:cNvSpPr/>
          <p:nvPr/>
        </p:nvSpPr>
        <p:spPr>
          <a:xfrm>
            <a:off x="7185093" y="84328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Santa Croce</a:t>
            </a:r>
          </a:p>
        </p:txBody>
      </p:sp>
      <p:sp>
        <p:nvSpPr>
          <p:cNvPr id="167" name="Cristo Re"/>
          <p:cNvSpPr/>
          <p:nvPr/>
        </p:nvSpPr>
        <p:spPr>
          <a:xfrm>
            <a:off x="568393" y="61341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Cristo Re</a:t>
            </a:r>
          </a:p>
        </p:txBody>
      </p:sp>
      <p:sp>
        <p:nvSpPr>
          <p:cNvPr id="168" name="Trinità"/>
          <p:cNvSpPr/>
          <p:nvPr/>
        </p:nvSpPr>
        <p:spPr>
          <a:xfrm>
            <a:off x="7578793" y="19558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Trinità</a:t>
            </a:r>
          </a:p>
        </p:txBody>
      </p:sp>
      <p:sp>
        <p:nvSpPr>
          <p:cNvPr id="169" name="Santi Arcangeli"/>
          <p:cNvSpPr/>
          <p:nvPr/>
        </p:nvSpPr>
        <p:spPr>
          <a:xfrm>
            <a:off x="3641793" y="84328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3600">
                <a:solidFill>
                  <a:srgbClr val="FFECD7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Santi Arcangeli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9" grpId="7"/>
      <p:bldP build="whole" bldLvl="1" animBg="1" rev="0" advAuto="0" spid="167" grpId="5"/>
      <p:bldP build="whole" bldLvl="1" animBg="1" rev="0" advAuto="0" spid="163" grpId="1"/>
      <p:bldP build="whole" bldLvl="1" animBg="1" rev="0" advAuto="0" spid="168" grpId="6"/>
      <p:bldP build="whole" bldLvl="1" animBg="1" rev="0" advAuto="0" spid="166" grpId="4"/>
      <p:bldP build="whole" bldLvl="1" animBg="1" rev="0" advAuto="0" spid="16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72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173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175" name="Corpus Domini"/>
          <p:cNvSpPr/>
          <p:nvPr/>
        </p:nvSpPr>
        <p:spPr>
          <a:xfrm>
            <a:off x="161993" y="1358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i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Corpus Domini</a:t>
            </a:r>
          </a:p>
        </p:txBody>
      </p:sp>
      <p:graphicFrame>
        <p:nvGraphicFramePr>
          <p:cNvPr id="176" name="Tabella"/>
          <p:cNvGraphicFramePr/>
          <p:nvPr/>
        </p:nvGraphicFramePr>
        <p:xfrm>
          <a:off x="223609" y="2108200"/>
          <a:ext cx="12446002" cy="758770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75693"/>
                <a:gridCol w="3823435"/>
                <a:gridCol w="3823435"/>
                <a:gridCol w="3823435"/>
              </a:tblGrid>
              <a:tr h="628105">
                <a:tc>
                  <a:txBody>
                    <a:bodyPr/>
                    <a:lstStyle/>
                    <a:p>
                      <a:pPr algn="r" defTabSz="450000">
                        <a:defRPr b="1" i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</a:tr>
              <a:tr h="1816100">
                <a:tc>
                  <a:txBody>
                    <a:bodyPr/>
                    <a:lstStyle/>
                    <a:p>
                      <a:pPr algn="r" defTabSz="450000">
                        <a:defRPr b="1" i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Dt 8,2-3.14b-16a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Ti ha nutrito di un cibo, che tu non conoscevi e che i tuoi padri non avevano mai conosciuto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Es 24,3-8.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Ecco il sangue dell’alleanza.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Gen 14,18-20.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Offrì pane e vino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salmo 147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Loda il Signore, Gerusalemme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Salmo 115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Alzerò il calice della salvezza e invocherò il nome del Signore.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Salmo 109.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Tu sei sacerdote per sempre, Cristo Signore.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</a:tr>
              <a:tr h="2120900">
                <a:tc>
                  <a:txBody>
                    <a:bodyPr/>
                    <a:lstStyle/>
                    <a:p>
                      <a:pPr algn="r" defTabSz="450000">
                        <a:defRPr b="1" i="1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1Cor 10,16-17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Poiché vi è un solo pane, noi siamo, benché molti, un solo corpo.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Eb 9,11-5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sangue di Cristo purificherà la nostra coscienza.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 Cor 11,23-26.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Ogni volta che mangiate questo pane e bevete questo calice voi annunciate la morte  del Signore.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88" sz="22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6,51-58.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La mia carne è vero cibo e il mio sangue vera bevanda.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Mc 14,12-16.22-26.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Questo è il mio corpo. Questo è il mio sangue. 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0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Lc 9,11-17.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8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Tutti mangiarono a sazietà.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79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180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182" name="Corpus Domini - prefazio"/>
          <p:cNvSpPr/>
          <p:nvPr/>
        </p:nvSpPr>
        <p:spPr>
          <a:xfrm>
            <a:off x="161993" y="1612900"/>
            <a:ext cx="6208763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i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Corpus Domini - </a:t>
            </a:r>
            <a:r>
              <a:rPr i="0"/>
              <a:t>prefazio</a:t>
            </a:r>
          </a:p>
        </p:txBody>
      </p:sp>
      <p:sp>
        <p:nvSpPr>
          <p:cNvPr id="183" name="Qui, verus æternúsque Sacérdos,…"/>
          <p:cNvSpPr/>
          <p:nvPr/>
        </p:nvSpPr>
        <p:spPr>
          <a:xfrm>
            <a:off x="158750" y="2159000"/>
            <a:ext cx="12687300" cy="33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135" algn="just" defTabSz="4500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Qui, verus æternúsque Sacérdos,</a:t>
            </a:r>
          </a:p>
          <a:p>
            <a:pPr marL="360135" algn="just" defTabSz="4500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formam sacrifícii perénnis instítuens,</a:t>
            </a:r>
          </a:p>
          <a:p>
            <a:pPr marL="360135" algn="just" defTabSz="4500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hóstiam tibi se primus óbtulit salutárem,</a:t>
            </a:r>
          </a:p>
          <a:p>
            <a:pPr marL="360135" algn="just" defTabSz="4500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et nos, in sui memóriam, præcépit offérre.</a:t>
            </a:r>
          </a:p>
          <a:p>
            <a:pPr marL="360135" algn="just" defTabSz="4500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Cuius carnem pro nobis immolátam dum súmimus, roborámur,</a:t>
            </a:r>
          </a:p>
          <a:p>
            <a:pPr marL="360135" algn="just" defTabSz="4500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et fusum pro nobis sánguinem dum potámus, ablúimur</a:t>
            </a:r>
          </a:p>
        </p:txBody>
      </p:sp>
      <p:sp>
        <p:nvSpPr>
          <p:cNvPr id="184" name="Egli, vero ed eterno sacerdote, istituendo la forma del sacrificio perenne, offrì se stesso a te come vittima di salvezza, e ci comandò di offrire in sua memoria. Mentre ci nutriamo della sua carne immolata per noi, siamo rinvigoriti,  e  mentre beviamo "/>
          <p:cNvSpPr/>
          <p:nvPr/>
        </p:nvSpPr>
        <p:spPr>
          <a:xfrm>
            <a:off x="1200150" y="6896099"/>
            <a:ext cx="11384757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60135" algn="just" defTabSz="450000">
              <a:defRPr sz="32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b="1"/>
            </a:pPr>
            <a:r>
              <a:rPr b="0"/>
              <a:t>Egli, vero ed eterno sacerdote, istituendo la forma del sacrificio perenne, offrì se stesso a te come vittima di salvezza, e ci comandò di offrire in sua memoria. Mentre ci nutriamo della sua carne immolata per noi, siamo rinvigoriti,  e  mentre beviamo il sangue per noi effuso, siamo lavati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C3431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roppedImage.tiff" descr="droppedImage.tiff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1720189" y="-63500"/>
            <a:ext cx="9564422" cy="988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FDDF7">
                <a:alpha val="75000"/>
              </a:srgbClr>
            </a:outerShdw>
          </a:effectLst>
        </p:spPr>
      </p:pic>
      <p:sp>
        <p:nvSpPr>
          <p:cNvPr id="187" name="Feste del Signore e santorale"/>
          <p:cNvSpPr/>
          <p:nvPr/>
        </p:nvSpPr>
        <p:spPr>
          <a:xfrm>
            <a:off x="1257300" y="254000"/>
            <a:ext cx="30099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0000">
              <a:defRPr b="1" i="1" sz="1800">
                <a:solidFill>
                  <a:srgbClr val="FFECD5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 i="0"/>
            </a:pPr>
            <a:r>
              <a:rPr i="1"/>
              <a:t>Feste del Signore e santorale</a:t>
            </a:r>
          </a:p>
        </p:txBody>
      </p:sp>
      <p:pic>
        <p:nvPicPr>
          <p:cNvPr id="188" name="droppedImage.tiff" descr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72" y="114300"/>
            <a:ext cx="103425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Dal Mistero pasquale le Feste del Signore"/>
          <p:cNvSpPr/>
          <p:nvPr/>
        </p:nvSpPr>
        <p:spPr>
          <a:xfrm>
            <a:off x="149293" y="914400"/>
            <a:ext cx="123571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Dal Mistero pasquale le Feste del Signore</a:t>
            </a:r>
          </a:p>
        </p:txBody>
      </p:sp>
      <p:sp>
        <p:nvSpPr>
          <p:cNvPr id="190" name="Sacro Cuore"/>
          <p:cNvSpPr/>
          <p:nvPr/>
        </p:nvSpPr>
        <p:spPr>
          <a:xfrm>
            <a:off x="161993" y="1612900"/>
            <a:ext cx="344170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1" sz="3600">
                <a:solidFill>
                  <a:srgbClr val="F0DECB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Sacro Cuore</a:t>
            </a:r>
          </a:p>
        </p:txBody>
      </p:sp>
      <p:graphicFrame>
        <p:nvGraphicFramePr>
          <p:cNvPr id="191" name="Tabella"/>
          <p:cNvGraphicFramePr/>
          <p:nvPr/>
        </p:nvGraphicFramePr>
        <p:xfrm>
          <a:off x="274409" y="2235200"/>
          <a:ext cx="12661900" cy="73279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92619"/>
                <a:gridCol w="3889759"/>
                <a:gridCol w="3889759"/>
                <a:gridCol w="3889759"/>
              </a:tblGrid>
              <a:tr h="726733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B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450000"/>
                      <a:r>
                        <a:rPr b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Anno C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</a:tr>
              <a:tr h="1544309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Dt 7,6-11 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 si è legato a voi e vi ha scelti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Os 11,1.3-4.8-9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mio cuore si commuove dentro di me.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Ez 34,11-16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Io stesso condurrò le mie pecore al pascolo e io le farò riposare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</a:tr>
              <a:tr h="1544309">
                <a:tc>
                  <a:txBody>
                    <a:bodyPr/>
                    <a:lstStyle/>
                    <a:p>
                      <a:pPr algn="r" defTabSz="450000"/>
                      <a:r>
                        <a:rPr b="1" i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Salmo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102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L’amore del Signore è per sempre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Is 12,2-5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Attingeremo con gioia alle sorgenti della salvezza.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Sal 22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Il Signore è il mio pastore: non manco di nulla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</a:tr>
              <a:tr h="1574589">
                <a:tc>
                  <a:txBody>
                    <a:bodyPr/>
                    <a:lstStyle/>
                    <a:p>
                      <a:pPr algn="r" defTabSz="450000">
                        <a:defRPr b="1" i="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2</a:t>
                      </a:r>
                      <a:r>
                        <a:rPr baseline="31999"/>
                        <a:t>a</a:t>
                      </a:r>
                      <a:r>
                        <a:t> lettura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1Gv 4,7-16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Dio ci ha amati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Ef 3,8-12.14-19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Conoscere l’amore di Cristo che supera ogni conoscenza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Rm 5,5-11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Dio dimostra il suo amore verso di noi.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</a:tr>
              <a:tr h="1937956">
                <a:tc>
                  <a:txBody>
                    <a:bodyPr/>
                    <a:lstStyle/>
                    <a:p>
                      <a:pPr algn="r" defTabSz="450000"/>
                      <a:r>
                        <a:rPr b="1" i="1" spc="-91" sz="23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Vangelo</a:t>
                      </a:r>
                    </a:p>
                  </a:txBody>
                  <a:tcPr marL="25400" marR="25400" marT="25400" marB="254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Mt 11,25-30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Io sono mite e umile di cuore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Gv 19,31.37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Uno dei soldati colpì il fianco, e subito ne uscì sangue e acqua.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" algn="l" defTabSz="450000">
                        <a:lnSpc>
                          <a:spcPct val="70000"/>
                        </a:lnSpc>
                        <a:defRPr sz="31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Lc 15,3-7</a:t>
                      </a:r>
                    </a:p>
                    <a:p>
                      <a:pPr marL="89" algn="l" defTabSz="450000">
                        <a:lnSpc>
                          <a:spcPct val="70000"/>
                        </a:lnSpc>
                        <a:defRPr i="1" sz="2900">
                          <a:solidFill>
                            <a:srgbClr val="F0DEC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Rallegratevi con me perchè ho trovato la mia pecora, quella che si era perduta.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solidFill>
                        <a:srgbClr val="F0DECB"/>
                      </a:solidFill>
                      <a:miter lim="400000"/>
                    </a:lnL>
                    <a:lnR w="12700">
                      <a:solidFill>
                        <a:srgbClr val="F0DECB"/>
                      </a:solidFill>
                      <a:miter lim="400000"/>
                    </a:lnR>
                    <a:lnT w="12700">
                      <a:solidFill>
                        <a:srgbClr val="F0DECB"/>
                      </a:solidFill>
                      <a:miter lim="400000"/>
                    </a:lnT>
                    <a:lnB w="12700">
                      <a:solidFill>
                        <a:srgbClr val="F0DECB"/>
                      </a:solidFill>
                      <a:miter lim="400000"/>
                    </a:lnB>
                    <a:solidFill>
                      <a:srgbClr val="F0DECB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