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6" r:id="rId3"/>
    <p:sldId id="257" r:id="rId4"/>
    <p:sldId id="272" r:id="rId5"/>
    <p:sldId id="260" r:id="rId6"/>
    <p:sldId id="261" r:id="rId7"/>
    <p:sldId id="262" r:id="rId8"/>
    <p:sldId id="263" r:id="rId9"/>
    <p:sldId id="275" r:id="rId10"/>
    <p:sldId id="267" r:id="rId11"/>
    <p:sldId id="268" r:id="rId12"/>
    <p:sldId id="264" r:id="rId13"/>
    <p:sldId id="270" r:id="rId14"/>
    <p:sldId id="265" r:id="rId15"/>
    <p:sldId id="271" r:id="rId16"/>
    <p:sldId id="273" r:id="rId17"/>
    <p:sldId id="280" r:id="rId18"/>
    <p:sldId id="282" r:id="rId19"/>
    <p:sldId id="27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snapToGrid="0">
      <p:cViewPr varScale="1">
        <p:scale>
          <a:sx n="59" d="100"/>
          <a:sy n="59" d="100"/>
        </p:scale>
        <p:origin x="9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76041-9993-4039-8136-C7BDB0C71635}" type="datetimeFigureOut">
              <a:rPr lang="it-IT" smtClean="0"/>
              <a:t>08/11/2024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BD5A99-7AB0-43B0-B59D-EEC8B5F4AF5C}" type="slidenum">
              <a:rPr lang="it-IT" smtClean="0"/>
              <a:t>‹N›</a:t>
            </a:fld>
            <a:endParaRPr lang="it-IT"/>
          </a:p>
        </p:txBody>
      </p:sp>
    </p:spTree>
    <p:extLst>
      <p:ext uri="{BB962C8B-B14F-4D97-AF65-F5344CB8AC3E}">
        <p14:creationId xmlns:p14="http://schemas.microsoft.com/office/powerpoint/2010/main" val="234742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DBD5A99-7AB0-43B0-B59D-EEC8B5F4AF5C}" type="slidenum">
              <a:rPr lang="it-IT" smtClean="0"/>
              <a:t>14</a:t>
            </a:fld>
            <a:endParaRPr lang="it-IT"/>
          </a:p>
        </p:txBody>
      </p:sp>
    </p:spTree>
    <p:extLst>
      <p:ext uri="{BB962C8B-B14F-4D97-AF65-F5344CB8AC3E}">
        <p14:creationId xmlns:p14="http://schemas.microsoft.com/office/powerpoint/2010/main" val="173278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079787-B8B6-175D-3895-64C821E9639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3BD1024-69CC-87FC-7D96-4A519328E5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584D48F-5FE9-E070-D778-9336E2C4FD95}"/>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A6AB6990-5EA7-4B34-01C0-ECE069B66F7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1E1606-DB6E-4E7A-5062-DFAEFD54A6B0}"/>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423946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B0E27D-5560-7464-DD85-681CDF3517E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E1C4D9B-21F7-85BE-553F-8D4866F66F0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C97FD57-BD47-CEBE-8916-4235CB4C32A4}"/>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68166AF4-15E3-B6A2-1D5D-51AB4E2F375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903C61-321B-4819-F7B1-470D5BABF91E}"/>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374919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0AE8CC2-0BED-AAFF-F9CB-CEE573EADBA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79126D4-8215-2766-EB16-5D71365A0C4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B194EA4-C1C5-90DF-3E96-289956BFBF3B}"/>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4827E3BB-8F9A-8FCA-D32B-133CC40A6B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2477C4-5F30-074B-BB4A-C22B63F6F0C3}"/>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133857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28224C-5D26-7BD5-5B47-677A797F61F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AC3047-B4EC-B4DB-56EF-67510277C27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1D51C9-FC76-6566-C0E9-32DCDE3B03EE}"/>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3D22DBBF-E4A9-3D48-38A4-2B0525D7AD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5C35271-144C-C6B1-0023-11DD1985BE34}"/>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130944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7C6B3-5E68-D4DA-D0A8-CD5DED19603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7A7426B-CDDC-33D6-9A4B-59B66AD958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D579EE4-AA1A-DF3E-2E4B-013169259C53}"/>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432C98F6-4A67-BF5A-300C-C8BC8B5AB62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CBC0CA-FADA-4801-ED6A-4DB63DE7ACDB}"/>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218426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F043A5-86C7-8D11-2448-3218B34D8E4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106E1F5-B90D-464A-8105-07825BD6DDF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A7622F5-F5F9-4681-DB5C-642E8D6C5EA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0738769-64DF-BBFF-190D-38133853E22F}"/>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6" name="Segnaposto piè di pagina 5">
            <a:extLst>
              <a:ext uri="{FF2B5EF4-FFF2-40B4-BE49-F238E27FC236}">
                <a16:creationId xmlns:a16="http://schemas.microsoft.com/office/drawing/2014/main" id="{BD07EB82-4F41-B6D2-DF0C-BB121AD8A56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53ECF7B-48FE-DDC3-40DF-C84810111313}"/>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356935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DDCB3A-0092-C3DA-166D-3BA18BBBDBB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8D68A47-2418-D373-9545-045FF4C3F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62463C5-0926-AB26-4169-77666FB1C72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1429128-14D6-D334-539A-18708006D1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4C6792E-04B1-FFE1-02E9-5E52543D79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ABAD323-E39A-E5A8-E904-6D69E10FEC58}"/>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8" name="Segnaposto piè di pagina 7">
            <a:extLst>
              <a:ext uri="{FF2B5EF4-FFF2-40B4-BE49-F238E27FC236}">
                <a16:creationId xmlns:a16="http://schemas.microsoft.com/office/drawing/2014/main" id="{2B510A24-F138-0FC5-2A9B-01C9794037B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7B908D1-A63D-C5CF-D856-3AD702B924F5}"/>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284771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7FADA6-AD7A-1898-245D-924C96B9B7F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ADDB45B-4085-6C8B-EAA3-195977CC6A41}"/>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4" name="Segnaposto piè di pagina 3">
            <a:extLst>
              <a:ext uri="{FF2B5EF4-FFF2-40B4-BE49-F238E27FC236}">
                <a16:creationId xmlns:a16="http://schemas.microsoft.com/office/drawing/2014/main" id="{9E33E61D-0EF3-6087-4043-1EBE081F972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46FCB56-7788-507E-9D41-6B657BF508FE}"/>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139845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70E050F-CBFD-5984-33A8-83F1F550F7C6}"/>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3" name="Segnaposto piè di pagina 2">
            <a:extLst>
              <a:ext uri="{FF2B5EF4-FFF2-40B4-BE49-F238E27FC236}">
                <a16:creationId xmlns:a16="http://schemas.microsoft.com/office/drawing/2014/main" id="{0230A39D-BDDF-AAE2-1204-BF70C9CFFF6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1C33910-E376-F498-5F1E-8D65AB4EE893}"/>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389793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1F3BD-AD79-B0F8-83C7-8D2D3A9E02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0CFF60D-315D-0BC6-79CD-7A4B2D6355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F0041A3-C127-6E81-7BCF-30836A439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44E31C6-42C9-BFC4-36CA-386A9C6C699A}"/>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6" name="Segnaposto piè di pagina 5">
            <a:extLst>
              <a:ext uri="{FF2B5EF4-FFF2-40B4-BE49-F238E27FC236}">
                <a16:creationId xmlns:a16="http://schemas.microsoft.com/office/drawing/2014/main" id="{4794C6CB-24EB-179F-C230-F39A6F2EB9A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AC031E5-6E52-E43C-5064-ED40A43F0953}"/>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214619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53A35F-AA78-709B-9A3E-8F7FFC7CC46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E0C69F4-147B-1965-B756-8D92B6281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D32B34B-9036-00B4-0220-51B43B3ADF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6C24DD6-495F-8816-71F0-C89C31E0197D}"/>
              </a:ext>
            </a:extLst>
          </p:cNvPr>
          <p:cNvSpPr>
            <a:spLocks noGrp="1"/>
          </p:cNvSpPr>
          <p:nvPr>
            <p:ph type="dt" sz="half" idx="10"/>
          </p:nvPr>
        </p:nvSpPr>
        <p:spPr/>
        <p:txBody>
          <a:bodyPr/>
          <a:lstStyle/>
          <a:p>
            <a:fld id="{930A4736-0CEA-4323-A17D-F7E242286E1A}" type="datetimeFigureOut">
              <a:rPr lang="it-IT" smtClean="0"/>
              <a:t>08/11/2024</a:t>
            </a:fld>
            <a:endParaRPr lang="it-IT"/>
          </a:p>
        </p:txBody>
      </p:sp>
      <p:sp>
        <p:nvSpPr>
          <p:cNvPr id="6" name="Segnaposto piè di pagina 5">
            <a:extLst>
              <a:ext uri="{FF2B5EF4-FFF2-40B4-BE49-F238E27FC236}">
                <a16:creationId xmlns:a16="http://schemas.microsoft.com/office/drawing/2014/main" id="{B4F84B68-8242-8428-930C-3098E82908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4758426-9AD5-4EC9-9048-026BDFE70793}"/>
              </a:ext>
            </a:extLst>
          </p:cNvPr>
          <p:cNvSpPr>
            <a:spLocks noGrp="1"/>
          </p:cNvSpPr>
          <p:nvPr>
            <p:ph type="sldNum" sz="quarter" idx="12"/>
          </p:nvPr>
        </p:nvSpPr>
        <p:spPr/>
        <p:txBody>
          <a:bodyPr/>
          <a:lstStyle/>
          <a:p>
            <a:fld id="{733DA6F5-E08E-47AF-954A-27381D341829}" type="slidenum">
              <a:rPr lang="it-IT" smtClean="0"/>
              <a:t>‹N›</a:t>
            </a:fld>
            <a:endParaRPr lang="it-IT"/>
          </a:p>
        </p:txBody>
      </p:sp>
    </p:spTree>
    <p:extLst>
      <p:ext uri="{BB962C8B-B14F-4D97-AF65-F5344CB8AC3E}">
        <p14:creationId xmlns:p14="http://schemas.microsoft.com/office/powerpoint/2010/main" val="2471235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D59E6B0-EE16-4E6E-F625-71916A5CEB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ED43D5B-B361-1E3B-3084-D0C1FD6435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E674B1-8915-AD94-E909-FA58A185D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0A4736-0CEA-4323-A17D-F7E242286E1A}" type="datetimeFigureOut">
              <a:rPr lang="it-IT" smtClean="0"/>
              <a:t>08/11/2024</a:t>
            </a:fld>
            <a:endParaRPr lang="it-IT"/>
          </a:p>
        </p:txBody>
      </p:sp>
      <p:sp>
        <p:nvSpPr>
          <p:cNvPr id="5" name="Segnaposto piè di pagina 4">
            <a:extLst>
              <a:ext uri="{FF2B5EF4-FFF2-40B4-BE49-F238E27FC236}">
                <a16:creationId xmlns:a16="http://schemas.microsoft.com/office/drawing/2014/main" id="{6D6B514D-EA05-3E62-AF6E-87570D91B1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C56DB27C-550F-61BB-6475-8E1CCEDE32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3DA6F5-E08E-47AF-954A-27381D341829}" type="slidenum">
              <a:rPr lang="it-IT" smtClean="0"/>
              <a:t>‹N›</a:t>
            </a:fld>
            <a:endParaRPr lang="it-IT"/>
          </a:p>
        </p:txBody>
      </p:sp>
    </p:spTree>
    <p:extLst>
      <p:ext uri="{BB962C8B-B14F-4D97-AF65-F5344CB8AC3E}">
        <p14:creationId xmlns:p14="http://schemas.microsoft.com/office/powerpoint/2010/main" val="677867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488A5C-F4BF-5813-C674-CE0B046F3C32}"/>
              </a:ext>
            </a:extLst>
          </p:cNvPr>
          <p:cNvSpPr>
            <a:spLocks noGrp="1"/>
          </p:cNvSpPr>
          <p:nvPr>
            <p:ph type="ctrTitle"/>
          </p:nvPr>
        </p:nvSpPr>
        <p:spPr/>
        <p:txBody>
          <a:bodyPr/>
          <a:lstStyle/>
          <a:p>
            <a:r>
              <a:rPr lang="it-IT" dirty="0"/>
              <a:t>Annunciamo la tua morte Signore…</a:t>
            </a:r>
          </a:p>
        </p:txBody>
      </p:sp>
      <p:sp>
        <p:nvSpPr>
          <p:cNvPr id="3" name="Sottotitolo 2">
            <a:extLst>
              <a:ext uri="{FF2B5EF4-FFF2-40B4-BE49-F238E27FC236}">
                <a16:creationId xmlns:a16="http://schemas.microsoft.com/office/drawing/2014/main" id="{9A6DF42F-4188-070B-ED50-1882C6A113C5}"/>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38221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F1C703-C8DA-4E86-9729-0E2BDA520CDA}"/>
              </a:ext>
            </a:extLst>
          </p:cNvPr>
          <p:cNvSpPr>
            <a:spLocks noGrp="1"/>
          </p:cNvSpPr>
          <p:nvPr>
            <p:ph type="title"/>
          </p:nvPr>
        </p:nvSpPr>
        <p:spPr/>
        <p:txBody>
          <a:bodyPr/>
          <a:lstStyle/>
          <a:p>
            <a:r>
              <a:rPr lang="it-IT" dirty="0">
                <a:solidFill>
                  <a:srgbClr val="FF0000"/>
                </a:solidFill>
              </a:rPr>
              <a:t>CELEBRAZIONE DEL FUNERALE</a:t>
            </a:r>
          </a:p>
        </p:txBody>
      </p:sp>
      <p:sp>
        <p:nvSpPr>
          <p:cNvPr id="3" name="Segnaposto contenuto 2">
            <a:extLst>
              <a:ext uri="{FF2B5EF4-FFF2-40B4-BE49-F238E27FC236}">
                <a16:creationId xmlns:a16="http://schemas.microsoft.com/office/drawing/2014/main" id="{7593A58A-D80B-1EFB-DE64-E6F671F6897C}"/>
              </a:ext>
            </a:extLst>
          </p:cNvPr>
          <p:cNvSpPr>
            <a:spLocks noGrp="1"/>
          </p:cNvSpPr>
          <p:nvPr>
            <p:ph idx="1"/>
          </p:nvPr>
        </p:nvSpPr>
        <p:spPr/>
        <p:txBody>
          <a:bodyPr>
            <a:normAutofit fontScale="85000" lnSpcReduction="20000"/>
          </a:bodyPr>
          <a:lstStyle/>
          <a:p>
            <a:pPr marL="0" indent="0">
              <a:buNone/>
            </a:pPr>
            <a:r>
              <a:rPr lang="it-IT" u="sng" dirty="0">
                <a:solidFill>
                  <a:srgbClr val="FF0000"/>
                </a:solidFill>
              </a:rPr>
              <a:t>Visita alla famiglia del defunto </a:t>
            </a:r>
          </a:p>
          <a:p>
            <a:pPr marL="0" indent="0">
              <a:buNone/>
            </a:pPr>
            <a:r>
              <a:rPr lang="it-IT" dirty="0"/>
              <a:t>La lettura della parola di Dio e invocazioni ispirate ai salmi. Nella preghiera finale si fa riferimento</a:t>
            </a:r>
          </a:p>
          <a:p>
            <a:pPr marL="514350" indent="-514350">
              <a:buAutoNum type="alphaLcParenR"/>
            </a:pPr>
            <a:r>
              <a:rPr lang="it-IT" dirty="0"/>
              <a:t>Al peso del peccato del defunto</a:t>
            </a:r>
          </a:p>
          <a:p>
            <a:pPr marL="514350" indent="-514350">
              <a:buAutoNum type="alphaLcParenR"/>
            </a:pPr>
            <a:r>
              <a:rPr lang="it-IT" dirty="0"/>
              <a:t>Alla consolazione dal dolore</a:t>
            </a:r>
          </a:p>
          <a:p>
            <a:pPr marL="514350" indent="-514350">
              <a:buAutoNum type="alphaLcParenR"/>
            </a:pPr>
            <a:r>
              <a:rPr lang="it-IT" dirty="0"/>
              <a:t>Il sostegno dello Spirito per riprendere il cammino (per i vivi)</a:t>
            </a:r>
          </a:p>
          <a:p>
            <a:pPr marL="0" indent="0">
              <a:buNone/>
            </a:pPr>
            <a:r>
              <a:rPr lang="it-IT" u="sng" dirty="0">
                <a:solidFill>
                  <a:srgbClr val="FF0000"/>
                </a:solidFill>
              </a:rPr>
              <a:t>Veglia di preghiera </a:t>
            </a:r>
            <a:r>
              <a:rPr lang="it-IT" dirty="0">
                <a:solidFill>
                  <a:srgbClr val="FF0000"/>
                </a:solidFill>
              </a:rPr>
              <a:t>(</a:t>
            </a:r>
            <a:r>
              <a:rPr lang="it-IT" dirty="0"/>
              <a:t>in casa o anche in chiesa)</a:t>
            </a:r>
          </a:p>
          <a:p>
            <a:pPr marL="514350" indent="-514350">
              <a:buAutoNum type="alphaLcParenR"/>
            </a:pPr>
            <a:r>
              <a:rPr lang="it-IT" dirty="0"/>
              <a:t>Il riferimento costante alla Risurrezione di Gesù primizia della nostra risurrezione</a:t>
            </a:r>
          </a:p>
          <a:p>
            <a:pPr marL="514350" indent="-514350">
              <a:buAutoNum type="alphaLcParenR"/>
            </a:pPr>
            <a:r>
              <a:rPr lang="it-IT" dirty="0"/>
              <a:t>Proclamazione della Parola di Dio</a:t>
            </a:r>
          </a:p>
          <a:p>
            <a:pPr marL="514350" indent="-514350">
              <a:buAutoNum type="alphaLcParenR"/>
            </a:pPr>
            <a:r>
              <a:rPr lang="it-IT" dirty="0"/>
              <a:t>La professione di fede e la preghiera dei fedeli</a:t>
            </a:r>
          </a:p>
          <a:p>
            <a:pPr marL="0" indent="0">
              <a:buNone/>
            </a:pPr>
            <a:r>
              <a:rPr lang="it-IT" u="sng" dirty="0">
                <a:solidFill>
                  <a:srgbClr val="FF0000"/>
                </a:solidFill>
              </a:rPr>
              <a:t>Chiusura della bara e processione alla chiesa</a:t>
            </a:r>
          </a:p>
        </p:txBody>
      </p:sp>
    </p:spTree>
    <p:extLst>
      <p:ext uri="{BB962C8B-B14F-4D97-AF65-F5344CB8AC3E}">
        <p14:creationId xmlns:p14="http://schemas.microsoft.com/office/powerpoint/2010/main" val="198715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A3C573C-BAB5-855F-3BFF-748DBEB4AB23}"/>
              </a:ext>
            </a:extLst>
          </p:cNvPr>
          <p:cNvSpPr>
            <a:spLocks noGrp="1"/>
          </p:cNvSpPr>
          <p:nvPr>
            <p:ph idx="1"/>
          </p:nvPr>
        </p:nvSpPr>
        <p:spPr>
          <a:xfrm>
            <a:off x="841972" y="543208"/>
            <a:ext cx="10511828" cy="5633755"/>
          </a:xfrm>
        </p:spPr>
        <p:txBody>
          <a:bodyPr/>
          <a:lstStyle/>
          <a:p>
            <a:pPr marL="0" indent="0">
              <a:buNone/>
            </a:pPr>
            <a:r>
              <a:rPr lang="it-IT" u="sng" dirty="0">
                <a:solidFill>
                  <a:srgbClr val="FF0000"/>
                </a:solidFill>
              </a:rPr>
              <a:t>Celebrazione delle esequie e/o della Messa</a:t>
            </a:r>
          </a:p>
          <a:p>
            <a:pPr marL="0" indent="0">
              <a:buNone/>
            </a:pPr>
            <a:r>
              <a:rPr lang="it-IT" dirty="0"/>
              <a:t>Al termine c’è </a:t>
            </a:r>
            <a:r>
              <a:rPr lang="it-IT" u="sng" dirty="0"/>
              <a:t>l’ultima raccomandazione </a:t>
            </a:r>
            <a:r>
              <a:rPr lang="it-IT" dirty="0"/>
              <a:t>. Facciamo attenzione  ai segni e ai riti che si svolgono:</a:t>
            </a:r>
          </a:p>
          <a:p>
            <a:pPr marL="514350" indent="-514350">
              <a:buFont typeface="Arial" panose="020B0604020202020204" pitchFamily="34" charset="0"/>
              <a:buAutoNum type="alphaLcParenR"/>
            </a:pPr>
            <a:r>
              <a:rPr lang="it-IT" dirty="0"/>
              <a:t>Si ricorda il segno del Cero Pasquale che rappresenta la vittoria di Gesù sulla morte (luce che vince le tenebre)</a:t>
            </a:r>
          </a:p>
          <a:p>
            <a:pPr marL="514350" indent="-514350">
              <a:buAutoNum type="alphaLcParenR"/>
            </a:pPr>
            <a:r>
              <a:rPr lang="it-IT" dirty="0"/>
              <a:t>L’aspersione con l’acqua benedetta (è il ricordo del battesimo che è germe di vita immortale)</a:t>
            </a:r>
          </a:p>
          <a:p>
            <a:pPr marL="514350" indent="-514350">
              <a:buAutoNum type="alphaLcParenR"/>
            </a:pPr>
            <a:r>
              <a:rPr lang="it-IT" dirty="0"/>
              <a:t>L’incensazione. Si ricorda la santità del corpo che con il Battesimo diventa Tempio di Dio</a:t>
            </a:r>
          </a:p>
          <a:p>
            <a:pPr marL="514350" indent="-514350">
              <a:buAutoNum type="alphaLcParenR"/>
            </a:pPr>
            <a:r>
              <a:rPr lang="it-IT" dirty="0"/>
              <a:t>Questa raccomandazione è soprattutto un atto di affidamento del defunto alla misericordia del Buon Pastore</a:t>
            </a:r>
          </a:p>
        </p:txBody>
      </p:sp>
    </p:spTree>
    <p:extLst>
      <p:ext uri="{BB962C8B-B14F-4D97-AF65-F5344CB8AC3E}">
        <p14:creationId xmlns:p14="http://schemas.microsoft.com/office/powerpoint/2010/main" val="4255499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F19E5B-8CFC-E38A-99CB-A3D208C73D18}"/>
              </a:ext>
            </a:extLst>
          </p:cNvPr>
          <p:cNvSpPr>
            <a:spLocks noGrp="1"/>
          </p:cNvSpPr>
          <p:nvPr>
            <p:ph type="title"/>
          </p:nvPr>
        </p:nvSpPr>
        <p:spPr>
          <a:xfrm>
            <a:off x="855628" y="428499"/>
            <a:ext cx="10406883" cy="1325563"/>
          </a:xfrm>
        </p:spPr>
        <p:txBody>
          <a:bodyPr>
            <a:normAutofit/>
          </a:bodyPr>
          <a:lstStyle/>
          <a:p>
            <a:r>
              <a:rPr lang="it-IT" sz="4000" dirty="0">
                <a:solidFill>
                  <a:srgbClr val="FF0000"/>
                </a:solidFill>
              </a:rPr>
              <a:t>SPUNTI TEOLOGICI DEI FUNERALI</a:t>
            </a:r>
          </a:p>
        </p:txBody>
      </p:sp>
      <p:sp>
        <p:nvSpPr>
          <p:cNvPr id="3" name="Segnaposto contenuto 2">
            <a:extLst>
              <a:ext uri="{FF2B5EF4-FFF2-40B4-BE49-F238E27FC236}">
                <a16:creationId xmlns:a16="http://schemas.microsoft.com/office/drawing/2014/main" id="{5773CE95-7BCA-CF19-B29B-C4BD7ED821C6}"/>
              </a:ext>
            </a:extLst>
          </p:cNvPr>
          <p:cNvSpPr>
            <a:spLocks noGrp="1"/>
          </p:cNvSpPr>
          <p:nvPr>
            <p:ph idx="1"/>
          </p:nvPr>
        </p:nvSpPr>
        <p:spPr>
          <a:xfrm>
            <a:off x="715224" y="1836510"/>
            <a:ext cx="10711004" cy="4603877"/>
          </a:xfrm>
        </p:spPr>
        <p:txBody>
          <a:bodyPr>
            <a:normAutofit/>
          </a:bodyPr>
          <a:lstStyle/>
          <a:p>
            <a:pPr marL="514350" indent="-514350" algn="just">
              <a:buAutoNum type="arabicPeriod"/>
            </a:pPr>
            <a:r>
              <a:rPr lang="it-IT" sz="3600" dirty="0">
                <a:solidFill>
                  <a:srgbClr val="FF0000"/>
                </a:solidFill>
                <a:latin typeface="Calibri" panose="020F0502020204030204" pitchFamily="34" charset="0"/>
                <a:cs typeface="Calibri" panose="020F0502020204030204" pitchFamily="34" charset="0"/>
              </a:rPr>
              <a:t>Dio, il Dio dei viventi </a:t>
            </a:r>
            <a:r>
              <a:rPr lang="it-IT" sz="3600" dirty="0">
                <a:latin typeface="Calibri" panose="020F0502020204030204" pitchFamily="34" charset="0"/>
                <a:cs typeface="Calibri" panose="020F0502020204030204" pitchFamily="34" charset="0"/>
              </a:rPr>
              <a:t>(le immagini: il paradiso, il regno, il «seno di Abramo»): la morte è dunque un passaggio verso la dimora di Dio, al suo cospetto in compagnia degli angeli e dei santi</a:t>
            </a:r>
          </a:p>
          <a:p>
            <a:pPr marL="514350" indent="-514350" algn="just">
              <a:buAutoNum type="arabicPeriod"/>
            </a:pPr>
            <a:r>
              <a:rPr lang="it-IT" sz="3600" dirty="0">
                <a:solidFill>
                  <a:srgbClr val="FF0000"/>
                </a:solidFill>
                <a:latin typeface="Calibri" panose="020F0502020204030204" pitchFamily="34" charset="0"/>
                <a:cs typeface="Calibri" panose="020F0502020204030204" pitchFamily="34" charset="0"/>
              </a:rPr>
              <a:t>Centralità del mistero pasquale: </a:t>
            </a:r>
            <a:r>
              <a:rPr lang="it-IT" sz="3600" dirty="0">
                <a:latin typeface="Calibri" panose="020F0502020204030204" pitchFamily="34" charset="0"/>
                <a:cs typeface="Calibri" panose="020F0502020204030204" pitchFamily="34" charset="0"/>
              </a:rPr>
              <a:t>Gesù ha trasformato la morte da punizione a vera espiazione e salvezza, salvandola dal peccato</a:t>
            </a:r>
          </a:p>
          <a:p>
            <a:pPr marL="0" indent="0">
              <a:buNone/>
            </a:pPr>
            <a:endParaRPr lang="it-IT" dirty="0">
              <a:solidFill>
                <a:srgbClr val="FF0000"/>
              </a:solidFill>
            </a:endParaRPr>
          </a:p>
        </p:txBody>
      </p:sp>
    </p:spTree>
    <p:extLst>
      <p:ext uri="{BB962C8B-B14F-4D97-AF65-F5344CB8AC3E}">
        <p14:creationId xmlns:p14="http://schemas.microsoft.com/office/powerpoint/2010/main" val="3330557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223F971-BE53-1749-42FA-7087928EA470}"/>
              </a:ext>
            </a:extLst>
          </p:cNvPr>
          <p:cNvSpPr>
            <a:spLocks noGrp="1"/>
          </p:cNvSpPr>
          <p:nvPr>
            <p:ph idx="1"/>
          </p:nvPr>
        </p:nvSpPr>
        <p:spPr>
          <a:xfrm>
            <a:off x="391419" y="838201"/>
            <a:ext cx="11190982" cy="4855028"/>
          </a:xfrm>
        </p:spPr>
        <p:txBody>
          <a:bodyPr>
            <a:normAutofit/>
          </a:bodyPr>
          <a:lstStyle/>
          <a:p>
            <a:pPr marL="0" indent="0" algn="just">
              <a:buNone/>
            </a:pPr>
            <a:r>
              <a:rPr lang="it-IT" dirty="0">
                <a:solidFill>
                  <a:srgbClr val="FF0000"/>
                </a:solidFill>
                <a:latin typeface="Calibri" panose="020F0502020204030204" pitchFamily="34" charset="0"/>
                <a:cs typeface="Calibri" panose="020F0502020204030204" pitchFamily="34" charset="0"/>
              </a:rPr>
              <a:t>3. Antropologia teologica della morte: </a:t>
            </a:r>
            <a:r>
              <a:rPr lang="it-IT" dirty="0">
                <a:latin typeface="Calibri" panose="020F0502020204030204" pitchFamily="34" charset="0"/>
                <a:cs typeface="Calibri" panose="020F0502020204030204" pitchFamily="34" charset="0"/>
              </a:rPr>
              <a:t>Il beneficiario è </a:t>
            </a:r>
            <a:r>
              <a:rPr lang="it-IT" dirty="0">
                <a:solidFill>
                  <a:srgbClr val="FF0000"/>
                </a:solidFill>
                <a:latin typeface="Calibri" panose="020F0502020204030204" pitchFamily="34" charset="0"/>
                <a:cs typeface="Calibri" panose="020F0502020204030204" pitchFamily="34" charset="0"/>
              </a:rPr>
              <a:t>l’homo </a:t>
            </a:r>
            <a:r>
              <a:rPr lang="it-IT" dirty="0" err="1">
                <a:solidFill>
                  <a:srgbClr val="FF0000"/>
                </a:solidFill>
                <a:latin typeface="Calibri" panose="020F0502020204030204" pitchFamily="34" charset="0"/>
                <a:cs typeface="Calibri" panose="020F0502020204030204" pitchFamily="34" charset="0"/>
              </a:rPr>
              <a:t>totus</a:t>
            </a:r>
            <a:r>
              <a:rPr lang="it-IT" dirty="0">
                <a:latin typeface="Calibri" panose="020F0502020204030204" pitchFamily="34" charset="0"/>
                <a:cs typeface="Calibri" panose="020F0502020204030204" pitchFamily="34" charset="0"/>
              </a:rPr>
              <a:t>. La parola anima non deve essere intesa in contrapposizione al corpo. </a:t>
            </a:r>
          </a:p>
          <a:p>
            <a:pPr lvl="1" algn="just">
              <a:buFontTx/>
              <a:buChar char="-"/>
            </a:pPr>
            <a:r>
              <a:rPr lang="it-IT" dirty="0">
                <a:latin typeface="Calibri" panose="020F0502020204030204" pitchFamily="34" charset="0"/>
                <a:cs typeface="Calibri" panose="020F0502020204030204" pitchFamily="34" charset="0"/>
              </a:rPr>
              <a:t>Il battezzato è colui che godrà i benefici della chiamata di Dio alla morte. La morte è il momento decisivo per la realizzazione della persona umana il cui destino eterno è la comunione con Dio. </a:t>
            </a:r>
          </a:p>
          <a:p>
            <a:pPr lvl="1" algn="just">
              <a:buFontTx/>
              <a:buChar char="-"/>
            </a:pPr>
            <a:r>
              <a:rPr lang="it-IT" dirty="0">
                <a:latin typeface="Calibri" panose="020F0502020204030204" pitchFamily="34" charset="0"/>
                <a:cs typeface="Calibri" panose="020F0502020204030204" pitchFamily="34" charset="0"/>
              </a:rPr>
              <a:t>Se la morte definisce la persona umana, allora deve essere, in un modo autentico, evento umano con un carattere veramente umano di piena consapevolezza e totale libertà quando la persona umana può portare a compimento la propria opzione fondamentale. </a:t>
            </a:r>
          </a:p>
          <a:p>
            <a:pPr lvl="1" algn="just">
              <a:buFontTx/>
              <a:buChar char="-"/>
            </a:pPr>
            <a:r>
              <a:rPr lang="it-IT" dirty="0">
                <a:latin typeface="Calibri" panose="020F0502020204030204" pitchFamily="34" charset="0"/>
                <a:cs typeface="Calibri" panose="020F0502020204030204" pitchFamily="34" charset="0"/>
              </a:rPr>
              <a:t>Ad esprimere questo ci sono le preghiere </a:t>
            </a:r>
            <a:r>
              <a:rPr lang="it-IT" i="1" dirty="0">
                <a:latin typeface="Calibri" panose="020F0502020204030204" pitchFamily="34" charset="0"/>
                <a:cs typeface="Calibri" panose="020F0502020204030204" pitchFamily="34" charset="0"/>
              </a:rPr>
              <a:t>in persona </a:t>
            </a:r>
            <a:r>
              <a:rPr lang="it-IT" i="1" dirty="0" err="1">
                <a:latin typeface="Calibri" panose="020F0502020204030204" pitchFamily="34" charset="0"/>
                <a:cs typeface="Calibri" panose="020F0502020204030204" pitchFamily="34" charset="0"/>
              </a:rPr>
              <a:t>defuncti</a:t>
            </a:r>
            <a:r>
              <a:rPr lang="it-IT" dirty="0">
                <a:latin typeface="Calibri" panose="020F0502020204030204" pitchFamily="34" charset="0"/>
                <a:cs typeface="Calibri" panose="020F0502020204030204" pitchFamily="34" charset="0"/>
              </a:rPr>
              <a:t>, il viatico, la presenza della famiglia e della chiesa e il grande rispetto per il corpo.</a:t>
            </a:r>
            <a:endParaRPr lang="it-IT" dirty="0"/>
          </a:p>
        </p:txBody>
      </p:sp>
    </p:spTree>
    <p:extLst>
      <p:ext uri="{BB962C8B-B14F-4D97-AF65-F5344CB8AC3E}">
        <p14:creationId xmlns:p14="http://schemas.microsoft.com/office/powerpoint/2010/main" val="267243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9">
            <a:extLst>
              <a:ext uri="{FF2B5EF4-FFF2-40B4-BE49-F238E27FC236}">
                <a16:creationId xmlns:a16="http://schemas.microsoft.com/office/drawing/2014/main" id="{B110E54C-5CEC-5DE1-4144-7CC86A2C5853}"/>
              </a:ext>
            </a:extLst>
          </p:cNvPr>
          <p:cNvSpPr>
            <a:spLocks noGrp="1"/>
          </p:cNvSpPr>
          <p:nvPr>
            <p:ph idx="1"/>
          </p:nvPr>
        </p:nvSpPr>
        <p:spPr>
          <a:xfrm>
            <a:off x="879044" y="588475"/>
            <a:ext cx="9975958" cy="5721790"/>
          </a:xfrm>
        </p:spPr>
        <p:txBody>
          <a:bodyPr>
            <a:normAutofit/>
          </a:bodyPr>
          <a:lstStyle/>
          <a:p>
            <a:pPr marL="0" indent="0" algn="just">
              <a:buNone/>
            </a:pPr>
            <a:r>
              <a:rPr lang="it-IT" sz="3200" dirty="0">
                <a:solidFill>
                  <a:srgbClr val="FF0000"/>
                </a:solidFill>
              </a:rPr>
              <a:t>4. Risposta dei defunti:  </a:t>
            </a:r>
            <a:r>
              <a:rPr lang="it-IT" sz="3200" dirty="0"/>
              <a:t>la chiesa antica interpretava la risposta del defunto come accettazione della morte: egli ha accettato la morte e si è preparato ad accettarla, vincendo la paura e morendo nella consapevolezza di essere con gli eletti di Dio: i testi adoperano il «TU». Quando invece il fedele si è preparato di meno è la chiesa che supplisce.</a:t>
            </a:r>
          </a:p>
          <a:p>
            <a:pPr marL="0" indent="0" algn="just">
              <a:buNone/>
            </a:pPr>
            <a:r>
              <a:rPr lang="it-IT" sz="3200" dirty="0">
                <a:solidFill>
                  <a:srgbClr val="FF0000"/>
                </a:solidFill>
              </a:rPr>
              <a:t>5. La morte e la partecipazione della comunità: </a:t>
            </a:r>
            <a:r>
              <a:rPr lang="it-IT" sz="3200" dirty="0"/>
              <a:t>il cristiano è accompagnato dalla comunità e accolto dagli angeli, i martiri, Abramo e Lazzaro</a:t>
            </a:r>
          </a:p>
          <a:p>
            <a:pPr marL="0" indent="0" algn="just">
              <a:buNone/>
            </a:pPr>
            <a:r>
              <a:rPr lang="it-IT" sz="3200" dirty="0">
                <a:solidFill>
                  <a:srgbClr val="FF0000"/>
                </a:solidFill>
              </a:rPr>
              <a:t>6. La morte e i sacramenti dell’Iniziazione cristiana </a:t>
            </a:r>
          </a:p>
          <a:p>
            <a:pPr marL="0" indent="0">
              <a:buNone/>
            </a:pPr>
            <a:endParaRPr lang="it-IT" dirty="0">
              <a:solidFill>
                <a:srgbClr val="FF0000"/>
              </a:solidFill>
            </a:endParaRPr>
          </a:p>
          <a:p>
            <a:pPr marL="0" indent="0">
              <a:buNone/>
            </a:pPr>
            <a:endParaRPr lang="it-IT" dirty="0">
              <a:solidFill>
                <a:srgbClr val="FF0000"/>
              </a:solidFill>
            </a:endParaRPr>
          </a:p>
        </p:txBody>
      </p:sp>
    </p:spTree>
    <p:extLst>
      <p:ext uri="{BB962C8B-B14F-4D97-AF65-F5344CB8AC3E}">
        <p14:creationId xmlns:p14="http://schemas.microsoft.com/office/powerpoint/2010/main" val="293199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AEB6678-8E24-CD81-B224-A711DC00F889}"/>
              </a:ext>
            </a:extLst>
          </p:cNvPr>
          <p:cNvSpPr>
            <a:spLocks noGrp="1"/>
          </p:cNvSpPr>
          <p:nvPr>
            <p:ph idx="1"/>
          </p:nvPr>
        </p:nvSpPr>
        <p:spPr>
          <a:xfrm>
            <a:off x="1186543" y="936171"/>
            <a:ext cx="10167257" cy="5240792"/>
          </a:xfrm>
        </p:spPr>
        <p:txBody>
          <a:bodyPr>
            <a:normAutofit/>
          </a:bodyPr>
          <a:lstStyle/>
          <a:p>
            <a:pPr marL="0" indent="0" algn="just">
              <a:buNone/>
            </a:pPr>
            <a:r>
              <a:rPr lang="it-IT" sz="3600" dirty="0">
                <a:solidFill>
                  <a:srgbClr val="FF0000"/>
                </a:solidFill>
              </a:rPr>
              <a:t>7. «L’eterno riposo…»: </a:t>
            </a:r>
            <a:r>
              <a:rPr lang="it-IT" sz="3600" dirty="0"/>
              <a:t>il «riposo» biblico richiama quello del Creatore (Gen.2,2-3), il riposo dopo aver liberato il popolo dalla schiavitù (Deut.5,12-15) Allora si parla di ingresso nella libertà, di fine del peccato e della miseria e del riposo dato da Dio ai suoi eletti. Cristo dà ristoro alle nostre anime.</a:t>
            </a:r>
          </a:p>
          <a:p>
            <a:pPr marL="0" indent="0" algn="just">
              <a:buNone/>
            </a:pPr>
            <a:endParaRPr lang="it-IT" dirty="0"/>
          </a:p>
        </p:txBody>
      </p:sp>
    </p:spTree>
    <p:extLst>
      <p:ext uri="{BB962C8B-B14F-4D97-AF65-F5344CB8AC3E}">
        <p14:creationId xmlns:p14="http://schemas.microsoft.com/office/powerpoint/2010/main" val="2819940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6D019C-3BF4-3A6A-2908-8062894065E6}"/>
              </a:ext>
            </a:extLst>
          </p:cNvPr>
          <p:cNvSpPr>
            <a:spLocks noGrp="1"/>
          </p:cNvSpPr>
          <p:nvPr>
            <p:ph type="title"/>
          </p:nvPr>
        </p:nvSpPr>
        <p:spPr>
          <a:xfrm>
            <a:off x="1117963" y="429985"/>
            <a:ext cx="9637123" cy="1325563"/>
          </a:xfrm>
        </p:spPr>
        <p:txBody>
          <a:bodyPr/>
          <a:lstStyle/>
          <a:p>
            <a:r>
              <a:rPr lang="it-IT" dirty="0">
                <a:solidFill>
                  <a:srgbClr val="FF0000"/>
                </a:solidFill>
              </a:rPr>
              <a:t>ALCUNI SPUNTI PASTORALI</a:t>
            </a:r>
          </a:p>
        </p:txBody>
      </p:sp>
      <p:sp>
        <p:nvSpPr>
          <p:cNvPr id="3" name="Segnaposto contenuto 2">
            <a:extLst>
              <a:ext uri="{FF2B5EF4-FFF2-40B4-BE49-F238E27FC236}">
                <a16:creationId xmlns:a16="http://schemas.microsoft.com/office/drawing/2014/main" id="{BCFE88C9-E6EC-1D4D-86C8-5288FA744CCA}"/>
              </a:ext>
            </a:extLst>
          </p:cNvPr>
          <p:cNvSpPr>
            <a:spLocks noGrp="1"/>
          </p:cNvSpPr>
          <p:nvPr>
            <p:ph idx="1"/>
          </p:nvPr>
        </p:nvSpPr>
        <p:spPr/>
        <p:txBody>
          <a:bodyPr>
            <a:normAutofit fontScale="92500"/>
          </a:bodyPr>
          <a:lstStyle/>
          <a:p>
            <a:pPr marL="514350" indent="-514350">
              <a:buAutoNum type="arabicPeriod"/>
            </a:pPr>
            <a:r>
              <a:rPr lang="it-IT" dirty="0"/>
              <a:t>La morte è il die </a:t>
            </a:r>
            <a:r>
              <a:rPr lang="it-IT" dirty="0" err="1"/>
              <a:t>Natalis</a:t>
            </a:r>
            <a:r>
              <a:rPr lang="it-IT" dirty="0"/>
              <a:t>, compleanno della vita eterna</a:t>
            </a:r>
          </a:p>
          <a:p>
            <a:pPr marL="514350" indent="-514350">
              <a:buAutoNum type="arabicPeriod"/>
            </a:pPr>
            <a:r>
              <a:rPr lang="it-IT" dirty="0"/>
              <a:t>Il nome: ognuno di noi è stato chiamato da sempre da Dio in Cristo (Ef.1) e ogni nome è scritto nel libro della vita. Segno dell’unicità eccezionale di Dio verso di noi</a:t>
            </a:r>
          </a:p>
          <a:p>
            <a:pPr marL="514350" indent="-514350">
              <a:buAutoNum type="arabicPeriod"/>
            </a:pPr>
            <a:r>
              <a:rPr lang="it-IT" dirty="0"/>
              <a:t>Il funerale in forma privata è una contraddizione all’essere sociale di ogni persona. Esiste quasi un diritto/dovere del saluto che potrebbe essere di «riconciliazione» con il defunto</a:t>
            </a:r>
          </a:p>
          <a:p>
            <a:pPr marL="514350" indent="-514350">
              <a:buAutoNum type="arabicPeriod"/>
            </a:pPr>
            <a:r>
              <a:rPr lang="it-IT" dirty="0"/>
              <a:t>L’esposizione della salma e la veglia acquistano un valore particolare</a:t>
            </a:r>
          </a:p>
          <a:p>
            <a:pPr marL="514350" indent="-514350">
              <a:buAutoNum type="arabicPeriod"/>
            </a:pPr>
            <a:r>
              <a:rPr lang="it-IT" dirty="0"/>
              <a:t>Il rito della sepoltura richiama Gesù deposto nel sepolcro e il chicco di grano caduto in terra</a:t>
            </a:r>
          </a:p>
        </p:txBody>
      </p:sp>
    </p:spTree>
    <p:extLst>
      <p:ext uri="{BB962C8B-B14F-4D97-AF65-F5344CB8AC3E}">
        <p14:creationId xmlns:p14="http://schemas.microsoft.com/office/powerpoint/2010/main" val="760986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4569F-2999-DB78-A513-F8D4AAE8094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9530515-6F88-4178-59E6-1C2AEF356F42}"/>
              </a:ext>
            </a:extLst>
          </p:cNvPr>
          <p:cNvSpPr>
            <a:spLocks noGrp="1"/>
          </p:cNvSpPr>
          <p:nvPr>
            <p:ph type="title"/>
          </p:nvPr>
        </p:nvSpPr>
        <p:spPr/>
        <p:txBody>
          <a:bodyPr/>
          <a:lstStyle/>
          <a:p>
            <a:r>
              <a:rPr lang="it-IT" dirty="0">
                <a:solidFill>
                  <a:srgbClr val="FF0000"/>
                </a:solidFill>
              </a:rPr>
              <a:t>IL GRANDE ASSENTE: LO SPIRITO SANTO</a:t>
            </a:r>
          </a:p>
        </p:txBody>
      </p:sp>
      <p:sp>
        <p:nvSpPr>
          <p:cNvPr id="3" name="Segnaposto contenuto 2">
            <a:extLst>
              <a:ext uri="{FF2B5EF4-FFF2-40B4-BE49-F238E27FC236}">
                <a16:creationId xmlns:a16="http://schemas.microsoft.com/office/drawing/2014/main" id="{5DE2C637-704C-3F6C-B334-13809F3A1C02}"/>
              </a:ext>
            </a:extLst>
          </p:cNvPr>
          <p:cNvSpPr>
            <a:spLocks noGrp="1"/>
          </p:cNvSpPr>
          <p:nvPr>
            <p:ph idx="1"/>
          </p:nvPr>
        </p:nvSpPr>
        <p:spPr/>
        <p:txBody>
          <a:bodyPr/>
          <a:lstStyle/>
          <a:p>
            <a:pPr marL="0" indent="0" algn="just">
              <a:buNone/>
            </a:pPr>
            <a:r>
              <a:rPr lang="it-IT" dirty="0">
                <a:solidFill>
                  <a:srgbClr val="FF0000"/>
                </a:solidFill>
              </a:rPr>
              <a:t>Lo Spirito Santo (grande assente): </a:t>
            </a:r>
            <a:r>
              <a:rPr lang="it-IT" dirty="0"/>
              <a:t>è presente solo in una orazione al momento della «sepoltura» (R.E. II° ed. pag.121): </a:t>
            </a:r>
            <a:r>
              <a:rPr lang="it-IT" i="1" dirty="0"/>
              <a:t>Il tuo Santo Spirito ci guidi in santità e giustizia…  </a:t>
            </a:r>
          </a:p>
          <a:p>
            <a:pPr marL="0" indent="0" algn="just">
              <a:buNone/>
            </a:pPr>
            <a:r>
              <a:rPr lang="it-IT" i="1" dirty="0"/>
              <a:t> Nella catechesi di G.P.II del10.06.1998 </a:t>
            </a:r>
            <a:r>
              <a:rPr lang="it-IT" dirty="0"/>
              <a:t>il Papa mette in evidenza il ruolo dello Spirito Santo nella Passione e Morte di Gesù. </a:t>
            </a:r>
            <a:r>
              <a:rPr lang="it-IT" sz="1800" kern="0" dirty="0">
                <a:effectLst/>
                <a:latin typeface="Times" panose="02020603050405020304" pitchFamily="18" charset="0"/>
                <a:ea typeface="Times New Roman" panose="02020603050405020304" pitchFamily="18" charset="0"/>
              </a:rPr>
              <a:t>La lettera agli Ebrei, sviluppando l'immagine del sacrificio, precisa che Gesù si è offerto "con uno Spirito eterno" (</a:t>
            </a:r>
            <a:r>
              <a:rPr lang="it-IT" sz="1800" i="1" kern="0" dirty="0" err="1">
                <a:effectLst/>
                <a:latin typeface="Times" panose="02020603050405020304" pitchFamily="18" charset="0"/>
                <a:ea typeface="Times New Roman" panose="02020603050405020304" pitchFamily="18" charset="0"/>
              </a:rPr>
              <a:t>Eb</a:t>
            </a:r>
            <a:r>
              <a:rPr lang="it-IT" sz="1800" kern="0" dirty="0">
                <a:effectLst/>
                <a:latin typeface="Times" panose="02020603050405020304" pitchFamily="18" charset="0"/>
                <a:ea typeface="Times New Roman" panose="02020603050405020304" pitchFamily="18" charset="0"/>
              </a:rPr>
              <a:t> 9,14). Nell'enciclica </a:t>
            </a:r>
            <a:r>
              <a:rPr lang="it-IT" sz="1800" i="1" kern="0" dirty="0" err="1">
                <a:effectLst/>
                <a:latin typeface="Times" panose="02020603050405020304" pitchFamily="18" charset="0"/>
                <a:ea typeface="Times New Roman" panose="02020603050405020304" pitchFamily="18" charset="0"/>
              </a:rPr>
              <a:t>Dominum</a:t>
            </a:r>
            <a:r>
              <a:rPr lang="it-IT" sz="1800" i="1" kern="0" dirty="0">
                <a:effectLst/>
                <a:latin typeface="Times" panose="02020603050405020304" pitchFamily="18" charset="0"/>
                <a:ea typeface="Times New Roman" panose="02020603050405020304" pitchFamily="18" charset="0"/>
              </a:rPr>
              <a:t> et </a:t>
            </a:r>
            <a:r>
              <a:rPr lang="it-IT" sz="1800" i="1" kern="0" dirty="0" err="1">
                <a:effectLst/>
                <a:latin typeface="Times" panose="02020603050405020304" pitchFamily="18" charset="0"/>
                <a:ea typeface="Times New Roman" panose="02020603050405020304" pitchFamily="18" charset="0"/>
              </a:rPr>
              <a:t>vivificantem</a:t>
            </a:r>
            <a:r>
              <a:rPr lang="it-IT" sz="1800" kern="0" dirty="0">
                <a:effectLst/>
                <a:latin typeface="Times" panose="02020603050405020304" pitchFamily="18" charset="0"/>
                <a:ea typeface="Times New Roman" panose="02020603050405020304" pitchFamily="18" charset="0"/>
              </a:rPr>
              <a:t> ho mostrato che in questo passo "Spirito eterno" sta ad indicare appunto lo Spirito Santo: come il fuoco consumava le vittime sacrificali degli antichi sacrifici rituali così "lo Spirito Santo agì in modo speciale in questa assoluta autodonazione del Figlio dell'uomo, per trasformare la sofferenza in amore redentivo" (n. 40). "Lo Spirito Santo come amore e dono </a:t>
            </a:r>
            <a:r>
              <a:rPr lang="it-IT" sz="1800" i="1" kern="0" dirty="0">
                <a:effectLst/>
                <a:latin typeface="Times" panose="02020603050405020304" pitchFamily="18" charset="0"/>
                <a:ea typeface="Times New Roman" panose="02020603050405020304" pitchFamily="18" charset="0"/>
              </a:rPr>
              <a:t>discende, in un certo senso, nel cuore stesso del sacrificio</a:t>
            </a:r>
            <a:r>
              <a:rPr lang="it-IT" sz="1800" kern="0" dirty="0">
                <a:effectLst/>
                <a:latin typeface="Times" panose="02020603050405020304" pitchFamily="18" charset="0"/>
                <a:ea typeface="Times New Roman" panose="02020603050405020304" pitchFamily="18" charset="0"/>
              </a:rPr>
              <a:t> che viene offerto sulla croce. Riferendoci alla tradizione biblica, possiamo dire: </a:t>
            </a:r>
            <a:r>
              <a:rPr lang="it-IT" sz="1800" i="1" kern="0" dirty="0">
                <a:effectLst/>
                <a:latin typeface="Times" panose="02020603050405020304" pitchFamily="18" charset="0"/>
                <a:ea typeface="Times New Roman" panose="02020603050405020304" pitchFamily="18" charset="0"/>
              </a:rPr>
              <a:t>egli consuma questo sacrificio col fuoco dell'amore</a:t>
            </a:r>
            <a:r>
              <a:rPr lang="it-IT" sz="1800" kern="0" dirty="0">
                <a:effectLst/>
                <a:latin typeface="Times" panose="02020603050405020304" pitchFamily="18" charset="0"/>
                <a:ea typeface="Times New Roman" panose="02020603050405020304" pitchFamily="18" charset="0"/>
              </a:rPr>
              <a:t>, che unisce il Figlio al Padre nella comunione trinitaria. E poiché il sacrificio della croce è un atto proprio di Cristo, anche in questo sacrificio </a:t>
            </a:r>
            <a:r>
              <a:rPr lang="it-IT" sz="1800" i="1" kern="0" dirty="0">
                <a:effectLst/>
                <a:latin typeface="Times" panose="02020603050405020304" pitchFamily="18" charset="0"/>
                <a:ea typeface="Times New Roman" panose="02020603050405020304" pitchFamily="18" charset="0"/>
              </a:rPr>
              <a:t>egli 'riceve' lo Spirito Santo</a:t>
            </a:r>
            <a:r>
              <a:rPr lang="it-IT" sz="1800" kern="0" dirty="0">
                <a:effectLst/>
                <a:latin typeface="Times" panose="02020603050405020304" pitchFamily="18" charset="0"/>
                <a:ea typeface="Times New Roman" panose="02020603050405020304" pitchFamily="18" charset="0"/>
              </a:rPr>
              <a:t>"</a:t>
            </a:r>
            <a:endParaRPr lang="it-IT" i="1" dirty="0"/>
          </a:p>
          <a:p>
            <a:pPr marL="0" indent="0" algn="just">
              <a:buNone/>
            </a:pPr>
            <a:endParaRPr lang="it-IT" i="1" dirty="0"/>
          </a:p>
        </p:txBody>
      </p:sp>
    </p:spTree>
    <p:extLst>
      <p:ext uri="{BB962C8B-B14F-4D97-AF65-F5344CB8AC3E}">
        <p14:creationId xmlns:p14="http://schemas.microsoft.com/office/powerpoint/2010/main" val="3470577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D5D1A-0EEC-4E8E-B3DE-019853C7C0F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CE87AA-AB3C-C49F-A8B4-00585C29C92A}"/>
              </a:ext>
            </a:extLst>
          </p:cNvPr>
          <p:cNvSpPr>
            <a:spLocks noGrp="1"/>
          </p:cNvSpPr>
          <p:nvPr>
            <p:ph idx="1"/>
          </p:nvPr>
        </p:nvSpPr>
        <p:spPr>
          <a:xfrm>
            <a:off x="576943" y="544286"/>
            <a:ext cx="10776857" cy="5632677"/>
          </a:xfrm>
        </p:spPr>
        <p:txBody>
          <a:bodyPr/>
          <a:lstStyle/>
          <a:p>
            <a:pPr marL="0" indent="0">
              <a:buNone/>
            </a:pPr>
            <a:r>
              <a:rPr lang="it-IT" dirty="0"/>
              <a:t>La storia di Gesù non termina con la Passione, ma nella risurrezione si dice: </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Mediante la risurrezione dai morti, Gesù Cristo nostro Signore" è stato "costituito Figlio di Dio con potenza secondo lo Spirito di santificazione" (</a:t>
            </a:r>
            <a:r>
              <a:rPr lang="it-IT" sz="1800" kern="0" dirty="0" err="1">
                <a:effectLst/>
                <a:latin typeface="Times" panose="02020603050405020304" pitchFamily="18" charset="0"/>
                <a:ea typeface="Times New Roman" panose="02020603050405020304" pitchFamily="18" charset="0"/>
                <a:cs typeface="Times New Roman" panose="02020603050405020304" pitchFamily="18" charset="0"/>
              </a:rPr>
              <a:t>cfr</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 </a:t>
            </a:r>
            <a:r>
              <a:rPr lang="it-IT" sz="1800" i="1" kern="0" dirty="0" err="1">
                <a:effectLst/>
                <a:latin typeface="Times" panose="02020603050405020304" pitchFamily="18" charset="0"/>
                <a:ea typeface="Times New Roman" panose="02020603050405020304" pitchFamily="18" charset="0"/>
                <a:cs typeface="Times New Roman" panose="02020603050405020304" pitchFamily="18" charset="0"/>
              </a:rPr>
              <a:t>Rm</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 1,4).</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it-IT" dirty="0"/>
              <a:t>La risurrezione è il compimento dell’Incarnazione e anch’essa è per opera di Spirito santo. </a:t>
            </a:r>
            <a:r>
              <a:rPr lang="it-IT" sz="1800" kern="0" dirty="0">
                <a:effectLst/>
                <a:latin typeface="Times" panose="02020603050405020304" pitchFamily="18" charset="0"/>
                <a:ea typeface="Times New Roman" panose="02020603050405020304" pitchFamily="18" charset="0"/>
              </a:rPr>
              <a:t>Se il "capolavoro" dello Spirito Santo è la Pasqua del Signore Gesù, mistero di sofferenza e di gloria, attraverso il dono dello Spirito è possibile anche ai discepoli di Cristo soffrire con amore e fare della croce la via alla luce: </a:t>
            </a:r>
            <a:r>
              <a:rPr lang="it-IT" sz="1800" i="1" kern="0" dirty="0">
                <a:effectLst/>
                <a:latin typeface="Times" panose="02020603050405020304" pitchFamily="18" charset="0"/>
                <a:ea typeface="Times New Roman" panose="02020603050405020304" pitchFamily="18" charset="0"/>
              </a:rPr>
              <a:t>"per </a:t>
            </a:r>
            <a:r>
              <a:rPr lang="it-IT" sz="1800" i="1" kern="0" dirty="0" err="1">
                <a:effectLst/>
                <a:latin typeface="Times" panose="02020603050405020304" pitchFamily="18" charset="0"/>
                <a:ea typeface="Times New Roman" panose="02020603050405020304" pitchFamily="18" charset="0"/>
              </a:rPr>
              <a:t>crucem</a:t>
            </a:r>
            <a:r>
              <a:rPr lang="it-IT" sz="1800" i="1" kern="0" dirty="0">
                <a:effectLst/>
                <a:latin typeface="Times" panose="02020603050405020304" pitchFamily="18" charset="0"/>
                <a:ea typeface="Times New Roman" panose="02020603050405020304" pitchFamily="18" charset="0"/>
              </a:rPr>
              <a:t> ad </a:t>
            </a:r>
            <a:r>
              <a:rPr lang="it-IT" sz="1800" i="1" kern="0" dirty="0" err="1">
                <a:effectLst/>
                <a:latin typeface="Times" panose="02020603050405020304" pitchFamily="18" charset="0"/>
                <a:ea typeface="Times New Roman" panose="02020603050405020304" pitchFamily="18" charset="0"/>
              </a:rPr>
              <a:t>lucem</a:t>
            </a:r>
            <a:r>
              <a:rPr lang="it-IT" sz="1800" i="1" kern="0" dirty="0">
                <a:effectLst/>
                <a:latin typeface="Times" panose="02020603050405020304" pitchFamily="18" charset="0"/>
                <a:ea typeface="Times New Roman" panose="02020603050405020304" pitchFamily="18" charset="0"/>
              </a:rPr>
              <a:t>". </a:t>
            </a:r>
            <a:r>
              <a:rPr lang="it-IT" sz="1800" kern="0" dirty="0">
                <a:effectLst/>
                <a:latin typeface="Times" panose="02020603050405020304" pitchFamily="18" charset="0"/>
                <a:ea typeface="Times New Roman" panose="02020603050405020304" pitchFamily="18" charset="0"/>
              </a:rPr>
              <a:t>Lo Spirito del Figlio dona a noi la grazia di avere gli stessi sentimenti di Cristo e di amare come egli ha amato, fino ad offrire la vita per i fratelli: "Egli ha dato la sua vita per noi; quindi anche noi dobbiamo dare la vita per i fratelli" </a:t>
            </a:r>
          </a:p>
          <a:p>
            <a:pPr marL="0" indent="0">
              <a:buNone/>
            </a:pP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Comunicandoci il suo Spirito, Cristo entra nella nostra vita, perché ognuno di noi possa dire come Paolo: "Non sono più io che vivo, è Cristo che vive in me" (</a:t>
            </a:r>
            <a:r>
              <a:rPr lang="it-IT" sz="1800" i="1" kern="0" dirty="0" err="1">
                <a:effectLst/>
                <a:latin typeface="Times" panose="02020603050405020304" pitchFamily="18" charset="0"/>
                <a:ea typeface="Times New Roman" panose="02020603050405020304" pitchFamily="18" charset="0"/>
                <a:cs typeface="Times New Roman" panose="02020603050405020304" pitchFamily="18" charset="0"/>
              </a:rPr>
              <a:t>Gal</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 2,20). Tutta la vita diventa così una continua Pasqua, un passaggio incessante dalla morte alla vita, fino all'ultima Pasqua, quando passeremo anche noi con Gesù e come Gesù "da questo mondo al Padre" (</a:t>
            </a:r>
            <a:r>
              <a:rPr lang="it-IT" sz="1800" i="1" kern="0" dirty="0" err="1">
                <a:effectLst/>
                <a:latin typeface="Times" panose="02020603050405020304" pitchFamily="18" charset="0"/>
                <a:ea typeface="Times New Roman" panose="02020603050405020304" pitchFamily="18" charset="0"/>
                <a:cs typeface="Times New Roman" panose="02020603050405020304" pitchFamily="18" charset="0"/>
              </a:rPr>
              <a:t>Gv</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 13,1). Infatti - afferma sant'Ireneo di Lione -"coloro che hanno ricevuto e portano lo Spirito di Dio vengono condotti al Verbo, cioè al Figlio, e il Figlio li accoglie e li presenta al Padre, e il Padre dona loro l'incorruttibilità" (</a:t>
            </a:r>
            <a:r>
              <a:rPr lang="it-IT" sz="1800" i="1" kern="0" dirty="0" err="1">
                <a:effectLst/>
                <a:latin typeface="Times" panose="02020603050405020304" pitchFamily="18" charset="0"/>
                <a:ea typeface="Times New Roman" panose="02020603050405020304" pitchFamily="18" charset="0"/>
                <a:cs typeface="Times New Roman" panose="02020603050405020304" pitchFamily="18" charset="0"/>
              </a:rPr>
              <a:t>Demonstr</a:t>
            </a:r>
            <a:r>
              <a:rPr lang="it-IT" sz="1800" i="1" kern="0" dirty="0">
                <a:effectLst/>
                <a:latin typeface="Times" panose="02020603050405020304" pitchFamily="18" charset="0"/>
                <a:ea typeface="Times New Roman" panose="02020603050405020304" pitchFamily="18" charset="0"/>
                <a:cs typeface="Times New Roman" panose="02020603050405020304" pitchFamily="18" charset="0"/>
              </a:rPr>
              <a:t>. Ap.</a:t>
            </a:r>
            <a:r>
              <a:rPr lang="it-IT" sz="1800" kern="0" dirty="0">
                <a:effectLst/>
                <a:latin typeface="Times" panose="02020603050405020304" pitchFamily="18" charset="0"/>
                <a:ea typeface="Times New Roman" panose="02020603050405020304" pitchFamily="18" charset="0"/>
                <a:cs typeface="Times New Roman" panose="02020603050405020304" pitchFamily="18" charset="0"/>
              </a:rPr>
              <a:t>, 7).</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217321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313339-A4DD-901A-5BB5-14B146AC39B2}"/>
              </a:ext>
            </a:extLst>
          </p:cNvPr>
          <p:cNvSpPr>
            <a:spLocks noGrp="1"/>
          </p:cNvSpPr>
          <p:nvPr>
            <p:ph type="title"/>
          </p:nvPr>
        </p:nvSpPr>
        <p:spPr/>
        <p:txBody>
          <a:bodyPr/>
          <a:lstStyle/>
          <a:p>
            <a:r>
              <a:rPr lang="it-IT" dirty="0">
                <a:solidFill>
                  <a:srgbClr val="FF0000"/>
                </a:solidFill>
              </a:rPr>
              <a:t>UN’ALTRA GRANDE ASSENZA: LA MADONNA</a:t>
            </a:r>
          </a:p>
        </p:txBody>
      </p:sp>
      <p:sp>
        <p:nvSpPr>
          <p:cNvPr id="3" name="Segnaposto contenuto 2">
            <a:extLst>
              <a:ext uri="{FF2B5EF4-FFF2-40B4-BE49-F238E27FC236}">
                <a16:creationId xmlns:a16="http://schemas.microsoft.com/office/drawing/2014/main" id="{C0B489E0-621E-1586-C4C9-7721FEC11666}"/>
              </a:ext>
            </a:extLst>
          </p:cNvPr>
          <p:cNvSpPr>
            <a:spLocks noGrp="1"/>
          </p:cNvSpPr>
          <p:nvPr>
            <p:ph idx="1"/>
          </p:nvPr>
        </p:nvSpPr>
        <p:spPr/>
        <p:txBody>
          <a:bodyPr/>
          <a:lstStyle/>
          <a:p>
            <a:pPr marL="0" indent="0">
              <a:buNone/>
            </a:pPr>
            <a:r>
              <a:rPr lang="it-IT" i="1" dirty="0">
                <a:solidFill>
                  <a:srgbClr val="FF0000"/>
                </a:solidFill>
              </a:rPr>
              <a:t>Un’altra assenza di rilievo è il riferimento a Maria, che è la prima redenta partecipe con il suo corpo della Risurrezione.</a:t>
            </a:r>
            <a:r>
              <a:rPr lang="it-IT" dirty="0">
                <a:solidFill>
                  <a:srgbClr val="FF0000"/>
                </a:solidFill>
              </a:rPr>
              <a:t> </a:t>
            </a:r>
            <a:r>
              <a:rPr lang="it-IT" dirty="0"/>
              <a:t>Per fortuna che la preghiera per i defunti fatta dalla gente è il Rosario!</a:t>
            </a:r>
          </a:p>
        </p:txBody>
      </p:sp>
    </p:spTree>
    <p:extLst>
      <p:ext uri="{BB962C8B-B14F-4D97-AF65-F5344CB8AC3E}">
        <p14:creationId xmlns:p14="http://schemas.microsoft.com/office/powerpoint/2010/main" val="383161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14DD59-F187-15B1-975C-661A845BD4B9}"/>
              </a:ext>
            </a:extLst>
          </p:cNvPr>
          <p:cNvSpPr>
            <a:spLocks noGrp="1"/>
          </p:cNvSpPr>
          <p:nvPr>
            <p:ph type="title"/>
          </p:nvPr>
        </p:nvSpPr>
        <p:spPr/>
        <p:txBody>
          <a:bodyPr/>
          <a:lstStyle/>
          <a:p>
            <a:r>
              <a:rPr lang="it-IT" dirty="0"/>
              <a:t>Dal film </a:t>
            </a:r>
            <a:r>
              <a:rPr lang="it-IT" dirty="0">
                <a:solidFill>
                  <a:srgbClr val="FF0000"/>
                </a:solidFill>
              </a:rPr>
              <a:t>«IL SETTIMO SIGILLO» </a:t>
            </a:r>
          </a:p>
        </p:txBody>
      </p:sp>
      <p:sp>
        <p:nvSpPr>
          <p:cNvPr id="3" name="Segnaposto contenuto 2">
            <a:extLst>
              <a:ext uri="{FF2B5EF4-FFF2-40B4-BE49-F238E27FC236}">
                <a16:creationId xmlns:a16="http://schemas.microsoft.com/office/drawing/2014/main" id="{E9D62473-254A-9A20-1C3C-9C3D89A871A7}"/>
              </a:ext>
            </a:extLst>
          </p:cNvPr>
          <p:cNvSpPr>
            <a:spLocks noGrp="1"/>
          </p:cNvSpPr>
          <p:nvPr>
            <p:ph idx="1"/>
          </p:nvPr>
        </p:nvSpPr>
        <p:spPr/>
        <p:txBody>
          <a:bodyPr>
            <a:normAutofit/>
          </a:bodyPr>
          <a:lstStyle/>
          <a:p>
            <a:pPr marL="0" indent="0" algn="ctr">
              <a:buNone/>
            </a:pPr>
            <a:r>
              <a:rPr lang="it-IT" dirty="0">
                <a:solidFill>
                  <a:srgbClr val="FF0000"/>
                </a:solidFill>
                <a:latin typeface="Times New Roman" panose="02020603050405020304" pitchFamily="18" charset="0"/>
                <a:cs typeface="Times New Roman" panose="02020603050405020304" pitchFamily="18" charset="0"/>
              </a:rPr>
              <a:t>Trama del film</a:t>
            </a:r>
          </a:p>
          <a:p>
            <a:pPr marL="0" indent="0" algn="just">
              <a:buNone/>
            </a:pPr>
            <a:r>
              <a:rPr lang="it-IT" i="0" dirty="0">
                <a:effectLst/>
                <a:latin typeface="Times New Roman" panose="02020603050405020304" pitchFamily="18" charset="0"/>
                <a:cs typeface="Times New Roman" panose="02020603050405020304" pitchFamily="18" charset="0"/>
              </a:rPr>
              <a:t>Nella Svezia flagellata dalla peste, c’è la storia di Antonius Block, nobile cavaliere crociato che, di ritorno a casa dalla Terra Santa, trova ad attenderlo un ospite particolare: è la Morte, giunta lì per svolgere il suo compito, e cioè "mieterlo". Antonius vorrebbe impugnare una simbolica spada per combattere nella propria anima il dubbio atroce sul senso della vita umana e sull'esistenza di Dio. Il cavaliere propone così alla Morte, allettandola, una partita a scacchi: se la Morte vincerà lui accetterà il proprio destino. La partita, quindi, va in scena, una mossa dopo l'altra, durante l'ultimo tratto verso casa.</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30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9FF68F-4172-DD6C-F061-64F9D0BAC3F0}"/>
              </a:ext>
            </a:extLst>
          </p:cNvPr>
          <p:cNvSpPr>
            <a:spLocks noGrp="1"/>
          </p:cNvSpPr>
          <p:nvPr>
            <p:ph idx="1"/>
          </p:nvPr>
        </p:nvSpPr>
        <p:spPr>
          <a:xfrm>
            <a:off x="516048" y="597529"/>
            <a:ext cx="10837752" cy="5579434"/>
          </a:xfrm>
        </p:spPr>
        <p:txBody>
          <a:bodyPr>
            <a:normAutofit fontScale="92500"/>
          </a:bodyPr>
          <a:lstStyle/>
          <a:p>
            <a:pPr marL="0" indent="0" algn="just">
              <a:buNone/>
            </a:pPr>
            <a:r>
              <a:rPr lang="it-IT" b="0" i="0" dirty="0">
                <a:solidFill>
                  <a:srgbClr val="000000"/>
                </a:solidFill>
                <a:effectLst/>
                <a:latin typeface="Times New Roman" panose="02020603050405020304" pitchFamily="18" charset="0"/>
                <a:cs typeface="Times New Roman" panose="02020603050405020304" pitchFamily="18" charset="0"/>
              </a:rPr>
              <a:t>«Iddio ci ha puniti e noi periremo tutti. Certo! Periremo tutti appestati! E così giustizia sarà fatta. Voi, là in fondo, che mi guardate come tanti buoi, e voi che sedete laggiù soddisfatti e ben pasciuti come porci, vi rendete conto che questa può essere la vostra ultima ora? La morte avanza. Ecco, vedo il suo teschio dalle vuote occhiaie che vi giunge alle spalle. E la sua falce che si leva e lampeggia terribile al sole. Chi di voi essa colpirà per primo? Te forse, con quello sguardo sperduto, di cui il gelo della morte sembra già essersi impadronito per spegnerlo in una disperata agonia prima di sera. O tu donna! Impudico scrigno di vita e di lussuria! Tu, che forse prima che sorga nuovamente il sole sarai ridotta a marcire. Eh! O tu ancora, ah!, che stai lì con sulla faccia quello stupido sorriso, oh, oh, oh, oh, che diverrà una tragica smorfia. Non vi rendere conto, o disgraziati, che morirete? Se non sarà oggi, sarà domani, o dopodomani! Ma morirete tutti! Perché ormai non c'è più salvezza! È la fine! Preparatevi! Avete sentito? Siete condannati! Condannati tutti!»</a:t>
            </a:r>
          </a:p>
          <a:p>
            <a:pPr marL="0" indent="0">
              <a:buNone/>
            </a:pPr>
            <a:r>
              <a:rPr lang="it-IT" b="0" i="0" dirty="0">
                <a:solidFill>
                  <a:srgbClr val="FF0000"/>
                </a:solidFill>
                <a:effectLst/>
                <a:latin typeface="Aptos" panose="020B0004020202020204" pitchFamily="34" charset="0"/>
              </a:rPr>
              <a:t> (Il Settimo Sigillo di Ingmar Bergman 1957)</a:t>
            </a:r>
            <a:endParaRPr lang="it-IT" dirty="0">
              <a:solidFill>
                <a:srgbClr val="FF0000"/>
              </a:solidFill>
              <a:latin typeface="Aptos" panose="020B0004020202020204" pitchFamily="34" charset="0"/>
            </a:endParaRPr>
          </a:p>
        </p:txBody>
      </p:sp>
    </p:spTree>
    <p:extLst>
      <p:ext uri="{BB962C8B-B14F-4D97-AF65-F5344CB8AC3E}">
        <p14:creationId xmlns:p14="http://schemas.microsoft.com/office/powerpoint/2010/main" val="2928463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D7B386-7E3E-2304-9DA2-4C6C6FFBC9F1}"/>
              </a:ext>
            </a:extLst>
          </p:cNvPr>
          <p:cNvSpPr>
            <a:spLocks noGrp="1"/>
          </p:cNvSpPr>
          <p:nvPr>
            <p:ph type="title"/>
          </p:nvPr>
        </p:nvSpPr>
        <p:spPr/>
        <p:txBody>
          <a:bodyPr/>
          <a:lstStyle/>
          <a:p>
            <a:r>
              <a:rPr lang="it-IT" dirty="0">
                <a:solidFill>
                  <a:srgbClr val="FF0000"/>
                </a:solidFill>
              </a:rPr>
              <a:t>SCHEMA DELLA LEZIONE</a:t>
            </a:r>
          </a:p>
        </p:txBody>
      </p:sp>
      <p:sp>
        <p:nvSpPr>
          <p:cNvPr id="3" name="Segnaposto contenuto 2">
            <a:extLst>
              <a:ext uri="{FF2B5EF4-FFF2-40B4-BE49-F238E27FC236}">
                <a16:creationId xmlns:a16="http://schemas.microsoft.com/office/drawing/2014/main" id="{A3B8D1BF-27C5-2C0E-9CC9-A9E5CE58D708}"/>
              </a:ext>
            </a:extLst>
          </p:cNvPr>
          <p:cNvSpPr>
            <a:spLocks noGrp="1"/>
          </p:cNvSpPr>
          <p:nvPr>
            <p:ph idx="1"/>
          </p:nvPr>
        </p:nvSpPr>
        <p:spPr>
          <a:xfrm>
            <a:off x="838200" y="1825625"/>
            <a:ext cx="10515600" cy="4351338"/>
          </a:xfrm>
        </p:spPr>
        <p:txBody>
          <a:bodyPr>
            <a:normAutofit/>
          </a:bodyPr>
          <a:lstStyle/>
          <a:p>
            <a:pPr marL="514350" indent="-514350">
              <a:buAutoNum type="arabicPeriod"/>
            </a:pPr>
            <a:r>
              <a:rPr lang="it-IT" sz="3600" dirty="0"/>
              <a:t>Breve scorcio storico sulla morte</a:t>
            </a:r>
          </a:p>
          <a:p>
            <a:pPr marL="514350" indent="-514350">
              <a:buAutoNum type="arabicPeriod"/>
            </a:pPr>
            <a:r>
              <a:rPr lang="it-IT" sz="3600" dirty="0"/>
              <a:t>Il rito dei funerali lungo la storia</a:t>
            </a:r>
          </a:p>
          <a:p>
            <a:pPr marL="514350" indent="-514350">
              <a:buAutoNum type="arabicPeriod"/>
            </a:pPr>
            <a:r>
              <a:rPr lang="it-IT" sz="3600" dirty="0"/>
              <a:t>La celebrazione del funerale</a:t>
            </a:r>
          </a:p>
          <a:p>
            <a:pPr marL="514350" indent="-514350">
              <a:buAutoNum type="arabicPeriod"/>
            </a:pPr>
            <a:r>
              <a:rPr lang="it-IT" sz="3600" dirty="0"/>
              <a:t>Spunti teologici sui funerali</a:t>
            </a:r>
          </a:p>
          <a:p>
            <a:pPr marL="514350" indent="-514350">
              <a:buAutoNum type="arabicPeriod"/>
            </a:pPr>
            <a:r>
              <a:rPr lang="it-IT" sz="3600" dirty="0"/>
              <a:t>Alcune sottolineature pastorali</a:t>
            </a:r>
          </a:p>
          <a:p>
            <a:pPr marL="514350" indent="-514350">
              <a:buAutoNum type="arabicPeriod"/>
            </a:pPr>
            <a:r>
              <a:rPr lang="it-IT" sz="3600" dirty="0">
                <a:solidFill>
                  <a:srgbClr val="FF0000"/>
                </a:solidFill>
              </a:rPr>
              <a:t>I grandi assenti: lo Spirito Santo e la Madonna</a:t>
            </a:r>
          </a:p>
        </p:txBody>
      </p:sp>
    </p:spTree>
    <p:extLst>
      <p:ext uri="{BB962C8B-B14F-4D97-AF65-F5344CB8AC3E}">
        <p14:creationId xmlns:p14="http://schemas.microsoft.com/office/powerpoint/2010/main" val="3040258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183715-55B0-446F-425D-36136003CA57}"/>
              </a:ext>
            </a:extLst>
          </p:cNvPr>
          <p:cNvSpPr>
            <a:spLocks noGrp="1"/>
          </p:cNvSpPr>
          <p:nvPr>
            <p:ph type="title"/>
          </p:nvPr>
        </p:nvSpPr>
        <p:spPr/>
        <p:txBody>
          <a:bodyPr>
            <a:normAutofit/>
          </a:bodyPr>
          <a:lstStyle/>
          <a:p>
            <a:r>
              <a:rPr lang="it-IT" cap="all" dirty="0">
                <a:solidFill>
                  <a:srgbClr val="FF0000"/>
                </a:solidFill>
              </a:rPr>
              <a:t>Breve scorcio storico di fronte alla morte</a:t>
            </a:r>
            <a:endParaRPr lang="it-IT" cap="all" dirty="0"/>
          </a:p>
        </p:txBody>
      </p:sp>
      <p:sp>
        <p:nvSpPr>
          <p:cNvPr id="3" name="Segnaposto contenuto 2">
            <a:extLst>
              <a:ext uri="{FF2B5EF4-FFF2-40B4-BE49-F238E27FC236}">
                <a16:creationId xmlns:a16="http://schemas.microsoft.com/office/drawing/2014/main" id="{5D9385B7-B0B8-F471-0A4C-338E8D585ED5}"/>
              </a:ext>
            </a:extLst>
          </p:cNvPr>
          <p:cNvSpPr>
            <a:spLocks noGrp="1"/>
          </p:cNvSpPr>
          <p:nvPr>
            <p:ph idx="1"/>
          </p:nvPr>
        </p:nvSpPr>
        <p:spPr>
          <a:xfrm>
            <a:off x="838200" y="1847397"/>
            <a:ext cx="10515600" cy="4351338"/>
          </a:xfrm>
        </p:spPr>
        <p:txBody>
          <a:bodyPr>
            <a:normAutofit fontScale="85000" lnSpcReduction="10000"/>
          </a:bodyPr>
          <a:lstStyle/>
          <a:p>
            <a:pPr marL="514350" indent="-514350">
              <a:buAutoNum type="arabicParenR"/>
            </a:pPr>
            <a:r>
              <a:rPr lang="it-IT" dirty="0">
                <a:solidFill>
                  <a:srgbClr val="FF0000"/>
                </a:solidFill>
                <a:latin typeface="Times New Roman" panose="02020603050405020304" pitchFamily="18" charset="0"/>
                <a:cs typeface="Times New Roman" panose="02020603050405020304" pitchFamily="18" charset="0"/>
              </a:rPr>
              <a:t>Alto Medioevo: «la morte addomesticata» </a:t>
            </a:r>
            <a:r>
              <a:rPr lang="it-IT" dirty="0">
                <a:latin typeface="Times New Roman" panose="02020603050405020304" pitchFamily="18" charset="0"/>
                <a:cs typeface="Times New Roman" panose="02020603050405020304" pitchFamily="18" charset="0"/>
              </a:rPr>
              <a:t>È un fenomeno naturale, un destino per ognuno. La si accoglie senza paura e con rassegnazione serena e lucida.</a:t>
            </a:r>
          </a:p>
          <a:p>
            <a:pPr marL="514350" indent="-514350">
              <a:buAutoNum type="arabicParenR"/>
            </a:pPr>
            <a:r>
              <a:rPr lang="it-IT" dirty="0">
                <a:solidFill>
                  <a:srgbClr val="FF0000"/>
                </a:solidFill>
                <a:latin typeface="Times New Roman" panose="02020603050405020304" pitchFamily="18" charset="0"/>
                <a:cs typeface="Times New Roman" panose="02020603050405020304" pitchFamily="18" charset="0"/>
              </a:rPr>
              <a:t>XIII-XVIII: la morte fa paura.</a:t>
            </a:r>
            <a:r>
              <a:rPr lang="it-IT" dirty="0">
                <a:latin typeface="Times New Roman" panose="02020603050405020304" pitchFamily="18" charset="0"/>
                <a:cs typeface="Times New Roman" panose="02020603050405020304" pitchFamily="18" charset="0"/>
              </a:rPr>
              <a:t> Si diffondono le scene macabre nell’arte e letteratura. Ognuno deve affrontare il giudizio di Dio. Il lutto viene ritualizzato. Il clero prende in mano tutto, perché nulla è sicuro, neanche la salvezza eterna. Nascono i libri sull’Ars </a:t>
            </a:r>
            <a:r>
              <a:rPr lang="it-IT" dirty="0" err="1">
                <a:latin typeface="Times New Roman" panose="02020603050405020304" pitchFamily="18" charset="0"/>
                <a:cs typeface="Times New Roman" panose="02020603050405020304" pitchFamily="18" charset="0"/>
              </a:rPr>
              <a:t>moriendi</a:t>
            </a:r>
            <a:r>
              <a:rPr lang="it-IT" dirty="0">
                <a:latin typeface="Times New Roman" panose="02020603050405020304" pitchFamily="18" charset="0"/>
                <a:cs typeface="Times New Roman" panose="02020603050405020304" pitchFamily="18" charset="0"/>
              </a:rPr>
              <a:t>.</a:t>
            </a:r>
          </a:p>
          <a:p>
            <a:pPr marL="514350" indent="-514350">
              <a:buAutoNum type="arabicParenR"/>
            </a:pPr>
            <a:r>
              <a:rPr lang="it-IT" dirty="0">
                <a:solidFill>
                  <a:srgbClr val="FF0000"/>
                </a:solidFill>
                <a:latin typeface="Times New Roman" panose="02020603050405020304" pitchFamily="18" charset="0"/>
                <a:cs typeface="Times New Roman" panose="02020603050405020304" pitchFamily="18" charset="0"/>
              </a:rPr>
              <a:t>XVIII-XIX: la morte  è il nemico da combattere.</a:t>
            </a:r>
            <a:r>
              <a:rPr lang="it-IT" dirty="0">
                <a:latin typeface="Times New Roman" panose="02020603050405020304" pitchFamily="18" charset="0"/>
                <a:cs typeface="Times New Roman" panose="02020603050405020304" pitchFamily="18" charset="0"/>
              </a:rPr>
              <a:t> Il morente viene assistito e le sue ultime volontà hanno valore sacro. I cimiteri sono fuori della città, la morte è respinta dai vivi. I luoghi si personalizzano, fioriscono le tombe cappelle di famiglia, le lapidi. </a:t>
            </a:r>
          </a:p>
          <a:p>
            <a:pPr marL="514350" indent="-514350">
              <a:buAutoNum type="arabicParenR"/>
            </a:pPr>
            <a:r>
              <a:rPr lang="it-IT" dirty="0">
                <a:solidFill>
                  <a:srgbClr val="FF0000"/>
                </a:solidFill>
                <a:latin typeface="Times New Roman" panose="02020603050405020304" pitchFamily="18" charset="0"/>
                <a:cs typeface="Times New Roman" panose="02020603050405020304" pitchFamily="18" charset="0"/>
              </a:rPr>
              <a:t>Epoca contemporanea</a:t>
            </a:r>
            <a:r>
              <a:rPr lang="it-IT" dirty="0">
                <a:latin typeface="Times New Roman" panose="02020603050405020304" pitchFamily="18" charset="0"/>
                <a:cs typeface="Times New Roman" panose="02020603050405020304" pitchFamily="18" charset="0"/>
              </a:rPr>
              <a:t>: </a:t>
            </a:r>
            <a:r>
              <a:rPr lang="it-IT" dirty="0">
                <a:solidFill>
                  <a:srgbClr val="FF0000"/>
                </a:solidFill>
                <a:latin typeface="Times New Roman" panose="02020603050405020304" pitchFamily="18" charset="0"/>
                <a:cs typeface="Times New Roman" panose="02020603050405020304" pitchFamily="18" charset="0"/>
              </a:rPr>
              <a:t>emarginare la morte e </a:t>
            </a:r>
            <a:r>
              <a:rPr lang="it-IT" dirty="0" err="1">
                <a:solidFill>
                  <a:srgbClr val="FF0000"/>
                </a:solidFill>
                <a:latin typeface="Times New Roman" panose="02020603050405020304" pitchFamily="18" charset="0"/>
                <a:cs typeface="Times New Roman" panose="02020603050405020304" pitchFamily="18" charset="0"/>
              </a:rPr>
              <a:t>deritualizzarla</a:t>
            </a:r>
            <a:r>
              <a:rPr lang="it-IT" dirty="0">
                <a:solidFill>
                  <a:srgbClr val="FF0000"/>
                </a:solidFill>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accanimento terapeutico, morte mascherata dalla medicina, dalla tecnica, ospedalizzazione, e nascita delle «</a:t>
            </a:r>
            <a:r>
              <a:rPr lang="it-IT" dirty="0" err="1">
                <a:latin typeface="Times New Roman" panose="02020603050405020304" pitchFamily="18" charset="0"/>
                <a:cs typeface="Times New Roman" panose="02020603050405020304" pitchFamily="18" charset="0"/>
              </a:rPr>
              <a:t>funeral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houses</a:t>
            </a:r>
            <a:r>
              <a:rPr lang="it-IT" dirty="0">
                <a:latin typeface="Times New Roman" panose="02020603050405020304" pitchFamily="18"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19821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597AE-5E8E-05D1-5A63-AF69EFBF9C6E}"/>
              </a:ext>
            </a:extLst>
          </p:cNvPr>
          <p:cNvSpPr>
            <a:spLocks noGrp="1"/>
          </p:cNvSpPr>
          <p:nvPr>
            <p:ph type="title"/>
          </p:nvPr>
        </p:nvSpPr>
        <p:spPr/>
        <p:txBody>
          <a:bodyPr/>
          <a:lstStyle/>
          <a:p>
            <a:r>
              <a:rPr lang="it-IT" dirty="0">
                <a:solidFill>
                  <a:srgbClr val="FF0000"/>
                </a:solidFill>
              </a:rPr>
              <a:t>IL RITO DEI FUNERALI LUNGO LA STORIA</a:t>
            </a:r>
          </a:p>
        </p:txBody>
      </p:sp>
      <p:sp>
        <p:nvSpPr>
          <p:cNvPr id="3" name="Segnaposto contenuto 2">
            <a:extLst>
              <a:ext uri="{FF2B5EF4-FFF2-40B4-BE49-F238E27FC236}">
                <a16:creationId xmlns:a16="http://schemas.microsoft.com/office/drawing/2014/main" id="{BD958ACF-AD11-6106-3C50-683D09A32EE9}"/>
              </a:ext>
            </a:extLst>
          </p:cNvPr>
          <p:cNvSpPr>
            <a:spLocks noGrp="1"/>
          </p:cNvSpPr>
          <p:nvPr>
            <p:ph idx="1"/>
          </p:nvPr>
        </p:nvSpPr>
        <p:spPr/>
        <p:txBody>
          <a:bodyPr>
            <a:normAutofit fontScale="92500" lnSpcReduction="10000"/>
          </a:bodyPr>
          <a:lstStyle/>
          <a:p>
            <a:pPr marL="0" indent="0">
              <a:buNone/>
            </a:pPr>
            <a:r>
              <a:rPr lang="it-IT" u="sng" dirty="0">
                <a:solidFill>
                  <a:srgbClr val="FF0000"/>
                </a:solidFill>
                <a:latin typeface="Times New Roman" panose="02020603050405020304" pitchFamily="18" charset="0"/>
                <a:cs typeface="Times New Roman" panose="02020603050405020304" pitchFamily="18" charset="0"/>
              </a:rPr>
              <a:t>II-IV SECOLO: VISIONE PASQUALE DELLE ESEQUIE </a:t>
            </a:r>
          </a:p>
          <a:p>
            <a:pPr marL="0" indent="0">
              <a:buNone/>
            </a:pPr>
            <a:r>
              <a:rPr lang="it-IT" dirty="0">
                <a:latin typeface="Times New Roman" panose="02020603050405020304" pitchFamily="18" charset="0"/>
                <a:cs typeface="Times New Roman" panose="02020603050405020304" pitchFamily="18" charset="0"/>
              </a:rPr>
              <a:t>I cristiani si adattano agli usi e costumi locali con evidenti modifiche:</a:t>
            </a:r>
          </a:p>
          <a:p>
            <a:pPr>
              <a:buFontTx/>
              <a:buChar char="-"/>
            </a:pPr>
            <a:r>
              <a:rPr lang="it-IT" dirty="0">
                <a:solidFill>
                  <a:srgbClr val="C00000"/>
                </a:solidFill>
                <a:latin typeface="Times New Roman" panose="02020603050405020304" pitchFamily="18" charset="0"/>
                <a:cs typeface="Times New Roman" panose="02020603050405020304" pitchFamily="18" charset="0"/>
              </a:rPr>
              <a:t>Viatico prima di morire</a:t>
            </a:r>
            <a:r>
              <a:rPr lang="it-IT" dirty="0">
                <a:latin typeface="Times New Roman" panose="02020603050405020304" pitchFamily="18" charset="0"/>
                <a:cs typeface="Times New Roman" panose="02020603050405020304" pitchFamily="18" charset="0"/>
              </a:rPr>
              <a:t>, che sostituisce la moneta in bocca dei pagani per pagare l’ingresso nel regno dei morti</a:t>
            </a:r>
          </a:p>
          <a:p>
            <a:pPr>
              <a:buFontTx/>
              <a:buChar char="-"/>
            </a:pPr>
            <a:r>
              <a:rPr lang="it-IT" dirty="0">
                <a:latin typeface="Times New Roman" panose="02020603050405020304" pitchFamily="18" charset="0"/>
                <a:cs typeface="Times New Roman" panose="02020603050405020304" pitchFamily="18" charset="0"/>
              </a:rPr>
              <a:t>Dopo la morte: </a:t>
            </a:r>
            <a:r>
              <a:rPr lang="it-IT" dirty="0">
                <a:solidFill>
                  <a:srgbClr val="FF0000"/>
                </a:solidFill>
                <a:latin typeface="Times New Roman" panose="02020603050405020304" pitchFamily="18" charset="0"/>
                <a:cs typeface="Times New Roman" panose="02020603050405020304" pitchFamily="18" charset="0"/>
              </a:rPr>
              <a:t>il corpo viene lavato e profumato. </a:t>
            </a:r>
            <a:r>
              <a:rPr lang="it-IT" dirty="0">
                <a:latin typeface="Times New Roman" panose="02020603050405020304" pitchFamily="18" charset="0"/>
                <a:cs typeface="Times New Roman" panose="02020603050405020304" pitchFamily="18" charset="0"/>
              </a:rPr>
              <a:t>Si cantano i Ps 113-117 che costituiscono i lamenti e le grida dei pagani</a:t>
            </a:r>
          </a:p>
          <a:p>
            <a:pPr>
              <a:buFontTx/>
              <a:buChar char="-"/>
            </a:pPr>
            <a:r>
              <a:rPr lang="it-IT" dirty="0">
                <a:latin typeface="Times New Roman" panose="02020603050405020304" pitchFamily="18" charset="0"/>
                <a:cs typeface="Times New Roman" panose="02020603050405020304" pitchFamily="18" charset="0"/>
              </a:rPr>
              <a:t>Il corpo viene portato alla sepoltura in processione. Dal III sec. c’è anche la presenza del presbitero che recita una preghiera. Dal IV sec. si celebra l’eucaristia di fianco alla tomba</a:t>
            </a:r>
          </a:p>
          <a:p>
            <a:pPr>
              <a:buFontTx/>
              <a:buChar char="-"/>
            </a:pPr>
            <a:r>
              <a:rPr lang="it-IT" dirty="0">
                <a:latin typeface="Times New Roman" panose="02020603050405020304" pitchFamily="18" charset="0"/>
                <a:cs typeface="Times New Roman" panose="02020603050405020304" pitchFamily="18" charset="0"/>
              </a:rPr>
              <a:t>I testi liturgici che abbiamo (OR 49) mettono in evidenza la visione pasquale del funerale</a:t>
            </a:r>
          </a:p>
          <a:p>
            <a:pPr>
              <a:buFontTx/>
              <a:buChar char="-"/>
            </a:pP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4696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41638C-9634-B907-972B-7AC8B9ADEC30}"/>
              </a:ext>
            </a:extLst>
          </p:cNvPr>
          <p:cNvSpPr>
            <a:spLocks noGrp="1"/>
          </p:cNvSpPr>
          <p:nvPr>
            <p:ph idx="1"/>
          </p:nvPr>
        </p:nvSpPr>
        <p:spPr>
          <a:xfrm>
            <a:off x="624689" y="570368"/>
            <a:ext cx="10729111" cy="5606595"/>
          </a:xfrm>
        </p:spPr>
        <p:txBody>
          <a:bodyPr>
            <a:normAutofit fontScale="62500" lnSpcReduction="20000"/>
          </a:bodyPr>
          <a:lstStyle/>
          <a:p>
            <a:pPr marL="0" indent="0">
              <a:lnSpc>
                <a:spcPct val="120000"/>
              </a:lnSpc>
              <a:buNone/>
            </a:pPr>
            <a:r>
              <a:rPr lang="it-IT" sz="3300" b="1" cap="all" dirty="0">
                <a:solidFill>
                  <a:srgbClr val="FF0000"/>
                </a:solidFill>
                <a:latin typeface="Times New Roman" panose="02020603050405020304" pitchFamily="18" charset="0"/>
                <a:cs typeface="Times New Roman" panose="02020603050405020304" pitchFamily="18" charset="0"/>
              </a:rPr>
              <a:t>VII-XV secolo: visione tragica</a:t>
            </a:r>
          </a:p>
          <a:p>
            <a:pPr>
              <a:lnSpc>
                <a:spcPct val="120000"/>
              </a:lnSpc>
              <a:buFontTx/>
              <a:buChar char="-"/>
            </a:pPr>
            <a:r>
              <a:rPr lang="it-IT" sz="3300" dirty="0">
                <a:latin typeface="Times New Roman" panose="02020603050405020304" pitchFamily="18" charset="0"/>
                <a:cs typeface="Times New Roman" panose="02020603050405020304" pitchFamily="18" charset="0"/>
              </a:rPr>
              <a:t>Colui che muore non è più sicuro di essere accolto nel luogo della luce e pace, perché deve comparire davanti al Giudice. Per questo la comunità invoca la misericordia di Dio</a:t>
            </a:r>
          </a:p>
          <a:p>
            <a:pPr>
              <a:lnSpc>
                <a:spcPct val="120000"/>
              </a:lnSpc>
              <a:buFontTx/>
              <a:buChar char="-"/>
            </a:pPr>
            <a:r>
              <a:rPr lang="it-IT" sz="3300" dirty="0">
                <a:latin typeface="Times New Roman" panose="02020603050405020304" pitchFamily="18" charset="0"/>
                <a:cs typeface="Times New Roman" panose="02020603050405020304" pitchFamily="18" charset="0"/>
              </a:rPr>
              <a:t>Sono evidenti di questo i testi delle orazioni e responsori:  X e XII sec. come </a:t>
            </a:r>
            <a:r>
              <a:rPr lang="it-IT" sz="3300" i="1" dirty="0">
                <a:latin typeface="Times New Roman" panose="02020603050405020304" pitchFamily="18" charset="0"/>
                <a:cs typeface="Times New Roman" panose="02020603050405020304" pitchFamily="18" charset="0"/>
              </a:rPr>
              <a:t>Libera me, Domine Jesu </a:t>
            </a:r>
            <a:r>
              <a:rPr lang="it-IT" sz="3300" i="1" dirty="0" err="1">
                <a:latin typeface="Times New Roman" panose="02020603050405020304" pitchFamily="18" charset="0"/>
                <a:cs typeface="Times New Roman" panose="02020603050405020304" pitchFamily="18" charset="0"/>
              </a:rPr>
              <a:t>Christe</a:t>
            </a:r>
            <a:r>
              <a:rPr lang="it-IT" sz="3300" dirty="0">
                <a:latin typeface="Times New Roman" panose="02020603050405020304" pitchFamily="18" charset="0"/>
                <a:cs typeface="Times New Roman" panose="02020603050405020304" pitchFamily="18" charset="0"/>
              </a:rPr>
              <a:t>. Nel XII sec.  </a:t>
            </a:r>
            <a:r>
              <a:rPr lang="it-IT" sz="3300" i="1" dirty="0">
                <a:latin typeface="Times New Roman" panose="02020603050405020304" pitchFamily="18" charset="0"/>
                <a:cs typeface="Times New Roman" panose="02020603050405020304" pitchFamily="18" charset="0"/>
              </a:rPr>
              <a:t>Dies </a:t>
            </a:r>
            <a:r>
              <a:rPr lang="it-IT" sz="3300" i="1" dirty="0" err="1">
                <a:latin typeface="Times New Roman" panose="02020603050405020304" pitchFamily="18" charset="0"/>
                <a:cs typeface="Times New Roman" panose="02020603050405020304" pitchFamily="18" charset="0"/>
              </a:rPr>
              <a:t>irae</a:t>
            </a:r>
            <a:endParaRPr lang="it-IT" sz="3300" i="1" dirty="0">
              <a:latin typeface="Times New Roman" panose="02020603050405020304" pitchFamily="18" charset="0"/>
              <a:cs typeface="Times New Roman" panose="02020603050405020304" pitchFamily="18" charset="0"/>
            </a:endParaRPr>
          </a:p>
          <a:p>
            <a:pPr>
              <a:lnSpc>
                <a:spcPct val="120000"/>
              </a:lnSpc>
              <a:buFontTx/>
              <a:buChar char="-"/>
            </a:pPr>
            <a:r>
              <a:rPr lang="it-IT" sz="3300" dirty="0">
                <a:latin typeface="Times New Roman" panose="02020603050405020304" pitchFamily="18" charset="0"/>
                <a:cs typeface="Times New Roman" panose="02020603050405020304" pitchFamily="18" charset="0"/>
              </a:rPr>
              <a:t>La chiesa cerca di infondere  serenità. Nascono i vari testi </a:t>
            </a:r>
            <a:r>
              <a:rPr lang="it-IT" sz="3300" i="1" dirty="0">
                <a:latin typeface="Times New Roman" panose="02020603050405020304" pitchFamily="18" charset="0"/>
                <a:cs typeface="Times New Roman" panose="02020603050405020304" pitchFamily="18" charset="0"/>
              </a:rPr>
              <a:t>dell’Ars </a:t>
            </a:r>
            <a:r>
              <a:rPr lang="it-IT" sz="3300" i="1" dirty="0" err="1">
                <a:latin typeface="Times New Roman" panose="02020603050405020304" pitchFamily="18" charset="0"/>
                <a:cs typeface="Times New Roman" panose="02020603050405020304" pitchFamily="18" charset="0"/>
              </a:rPr>
              <a:t>moriendi</a:t>
            </a:r>
            <a:r>
              <a:rPr lang="it-IT" sz="3300" i="1" dirty="0">
                <a:latin typeface="Times New Roman" panose="02020603050405020304" pitchFamily="18" charset="0"/>
                <a:cs typeface="Times New Roman" panose="02020603050405020304" pitchFamily="18" charset="0"/>
              </a:rPr>
              <a:t>.</a:t>
            </a:r>
          </a:p>
          <a:p>
            <a:pPr marL="0" indent="0">
              <a:lnSpc>
                <a:spcPct val="120000"/>
              </a:lnSpc>
              <a:buNone/>
            </a:pPr>
            <a:r>
              <a:rPr lang="it-IT" sz="3300" b="1" cap="all" dirty="0">
                <a:solidFill>
                  <a:srgbClr val="FF0000"/>
                </a:solidFill>
                <a:latin typeface="Times New Roman" panose="02020603050405020304" pitchFamily="18" charset="0"/>
                <a:cs typeface="Times New Roman" panose="02020603050405020304" pitchFamily="18" charset="0"/>
              </a:rPr>
              <a:t>XVI-XX secolo: liturgia di intercessione</a:t>
            </a:r>
          </a:p>
          <a:p>
            <a:pPr marL="0" indent="0">
              <a:lnSpc>
                <a:spcPct val="120000"/>
              </a:lnSpc>
              <a:buNone/>
            </a:pPr>
            <a:r>
              <a:rPr lang="it-IT" sz="3300" dirty="0">
                <a:latin typeface="Times New Roman" panose="02020603050405020304" pitchFamily="18" charset="0"/>
                <a:cs typeface="Times New Roman" panose="02020603050405020304" pitchFamily="18" charset="0"/>
              </a:rPr>
              <a:t>Nel 1614 viene pubblicato il Rituale </a:t>
            </a:r>
            <a:r>
              <a:rPr lang="it-IT" sz="3300" dirty="0" err="1">
                <a:latin typeface="Times New Roman" panose="02020603050405020304" pitchFamily="18" charset="0"/>
                <a:cs typeface="Times New Roman" panose="02020603050405020304" pitchFamily="18" charset="0"/>
              </a:rPr>
              <a:t>Romanum</a:t>
            </a:r>
            <a:r>
              <a:rPr lang="it-IT" sz="3300" dirty="0">
                <a:latin typeface="Times New Roman" panose="02020603050405020304" pitchFamily="18" charset="0"/>
                <a:cs typeface="Times New Roman" panose="02020603050405020304" pitchFamily="18" charset="0"/>
              </a:rPr>
              <a:t> con la sezione «De </a:t>
            </a:r>
            <a:r>
              <a:rPr lang="it-IT" sz="3300" dirty="0" err="1">
                <a:latin typeface="Times New Roman" panose="02020603050405020304" pitchFamily="18" charset="0"/>
                <a:cs typeface="Times New Roman" panose="02020603050405020304" pitchFamily="18" charset="0"/>
              </a:rPr>
              <a:t>exequiis</a:t>
            </a:r>
            <a:r>
              <a:rPr lang="it-IT" sz="3300" dirty="0">
                <a:latin typeface="Times New Roman" panose="02020603050405020304" pitchFamily="18" charset="0"/>
                <a:cs typeface="Times New Roman" panose="02020603050405020304" pitchFamily="18" charset="0"/>
              </a:rPr>
              <a:t>» in vigore fino al 1969. I riti funebri sono costituiti da</a:t>
            </a:r>
          </a:p>
          <a:p>
            <a:pPr>
              <a:lnSpc>
                <a:spcPct val="120000"/>
              </a:lnSpc>
              <a:buFontTx/>
              <a:buChar char="-"/>
            </a:pPr>
            <a:r>
              <a:rPr lang="it-IT" sz="3300" dirty="0">
                <a:latin typeface="Times New Roman" panose="02020603050405020304" pitchFamily="18" charset="0"/>
                <a:cs typeface="Times New Roman" panose="02020603050405020304" pitchFamily="18" charset="0"/>
              </a:rPr>
              <a:t>Processione dalla casa alla chiesa</a:t>
            </a:r>
          </a:p>
          <a:p>
            <a:pPr>
              <a:lnSpc>
                <a:spcPct val="120000"/>
              </a:lnSpc>
              <a:buFontTx/>
              <a:buChar char="-"/>
            </a:pPr>
            <a:r>
              <a:rPr lang="it-IT" sz="3300" dirty="0">
                <a:latin typeface="Times New Roman" panose="02020603050405020304" pitchFamily="18" charset="0"/>
                <a:cs typeface="Times New Roman" panose="02020603050405020304" pitchFamily="18" charset="0"/>
              </a:rPr>
              <a:t>Celebrazione dell’ufficio dei defunti</a:t>
            </a:r>
          </a:p>
          <a:p>
            <a:pPr>
              <a:lnSpc>
                <a:spcPct val="120000"/>
              </a:lnSpc>
              <a:buFontTx/>
              <a:buChar char="-"/>
            </a:pPr>
            <a:r>
              <a:rPr lang="it-IT" sz="3300" dirty="0">
                <a:latin typeface="Times New Roman" panose="02020603050405020304" pitchFamily="18" charset="0"/>
                <a:cs typeface="Times New Roman" panose="02020603050405020304" pitchFamily="18" charset="0"/>
              </a:rPr>
              <a:t>Messa esequiale</a:t>
            </a:r>
          </a:p>
          <a:p>
            <a:pPr>
              <a:lnSpc>
                <a:spcPct val="120000"/>
              </a:lnSpc>
              <a:buFontTx/>
              <a:buChar char="-"/>
            </a:pPr>
            <a:r>
              <a:rPr lang="it-IT" sz="3300" dirty="0">
                <a:latin typeface="Times New Roman" panose="02020603050405020304" pitchFamily="18" charset="0"/>
                <a:cs typeface="Times New Roman" panose="02020603050405020304" pitchFamily="18" charset="0"/>
              </a:rPr>
              <a:t>Processione al cimitero</a:t>
            </a:r>
          </a:p>
          <a:p>
            <a:pPr marL="0" indent="0">
              <a:buNone/>
            </a:pP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472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D30E6DB-881D-C641-98D2-B9A66ECA9D5C}"/>
              </a:ext>
            </a:extLst>
          </p:cNvPr>
          <p:cNvSpPr>
            <a:spLocks noGrp="1"/>
          </p:cNvSpPr>
          <p:nvPr>
            <p:ph idx="1"/>
          </p:nvPr>
        </p:nvSpPr>
        <p:spPr>
          <a:xfrm>
            <a:off x="579422" y="597529"/>
            <a:ext cx="10774378" cy="5579434"/>
          </a:xfrm>
        </p:spPr>
        <p:txBody>
          <a:bodyPr>
            <a:normAutofit fontScale="92500" lnSpcReduction="10000"/>
          </a:bodyPr>
          <a:lstStyle/>
          <a:p>
            <a:pPr marL="0" indent="0">
              <a:buNone/>
            </a:pPr>
            <a:r>
              <a:rPr lang="it-IT" sz="2800" dirty="0">
                <a:latin typeface="Times New Roman" panose="02020603050405020304" pitchFamily="18" charset="0"/>
                <a:cs typeface="Times New Roman" panose="02020603050405020304" pitchFamily="18" charset="0"/>
              </a:rPr>
              <a:t>I testi sono presi dagli antichi sacramentari ed esprimono serenità e fiducia, ma queste orazioni sono interpretate secondo la mentalità corrente del tempo che «teme il giudizio di Dio» e il «rischio di cadere all’inferno» </a:t>
            </a:r>
            <a:r>
              <a:rPr lang="it-IT" sz="2800" dirty="0">
                <a:latin typeface="Calibri" panose="020F0502020204030204" pitchFamily="34" charset="0"/>
                <a:cs typeface="Calibri" panose="020F0502020204030204" pitchFamily="34" charset="0"/>
              </a:rPr>
              <a:t>(</a:t>
            </a:r>
            <a:r>
              <a:rPr lang="it-IT" sz="2800" i="1" dirty="0">
                <a:latin typeface="Calibri" panose="020F0502020204030204" pitchFamily="34" charset="0"/>
                <a:cs typeface="Calibri" panose="020F0502020204030204" pitchFamily="34" charset="0"/>
              </a:rPr>
              <a:t>A porta inferi libera me domine</a:t>
            </a:r>
            <a:r>
              <a:rPr lang="it-IT" sz="2800" dirty="0">
                <a:latin typeface="Calibri" panose="020F0502020204030204" pitchFamily="34" charset="0"/>
                <a:cs typeface="Calibri" panose="020F0502020204030204" pitchFamily="34" charset="0"/>
              </a:rPr>
              <a:t>…).</a:t>
            </a:r>
          </a:p>
          <a:p>
            <a:pPr marL="0" indent="0">
              <a:buNone/>
            </a:pPr>
            <a:r>
              <a:rPr lang="it-IT" dirty="0">
                <a:latin typeface="Times New Roman" panose="02020603050405020304" pitchFamily="18" charset="0"/>
                <a:cs typeface="Times New Roman" panose="02020603050405020304" pitchFamily="18" charset="0"/>
              </a:rPr>
              <a:t>Al termine della Messa viene introdotto un rito penitenziale di assoluzione. Si moltiplicano le Messe in suffragio per i defunti.</a:t>
            </a:r>
          </a:p>
          <a:p>
            <a:pPr marL="0" indent="0">
              <a:buNone/>
            </a:pPr>
            <a:r>
              <a:rPr lang="it-IT" dirty="0">
                <a:solidFill>
                  <a:srgbClr val="FF0000"/>
                </a:solidFill>
                <a:latin typeface="Times New Roman" panose="02020603050405020304" pitchFamily="18" charset="0"/>
                <a:cs typeface="Times New Roman" panose="02020603050405020304" pitchFamily="18" charset="0"/>
              </a:rPr>
              <a:t>IL NUOVO RITO DELLE ESEQUIE (1969) </a:t>
            </a:r>
            <a:r>
              <a:rPr lang="it-IT" dirty="0">
                <a:latin typeface="Times New Roman" panose="02020603050405020304" pitchFamily="18" charset="0"/>
                <a:cs typeface="Times New Roman" panose="02020603050405020304" pitchFamily="18" charset="0"/>
              </a:rPr>
              <a:t>La II° edizione italiana è 2011</a:t>
            </a:r>
          </a:p>
          <a:p>
            <a:pPr marL="0" indent="0">
              <a:buNone/>
            </a:pPr>
            <a:r>
              <a:rPr lang="it-IT" dirty="0">
                <a:latin typeface="Times New Roman" panose="02020603050405020304" pitchFamily="18" charset="0"/>
                <a:cs typeface="Times New Roman" panose="02020603050405020304" pitchFamily="18" charset="0"/>
              </a:rPr>
              <a:t>Questo rituale prevede tre celebrazioni:</a:t>
            </a:r>
          </a:p>
          <a:p>
            <a:pPr marL="514350" indent="-514350">
              <a:buAutoNum type="arabicParenR"/>
            </a:pPr>
            <a:r>
              <a:rPr lang="it-IT" dirty="0">
                <a:latin typeface="Times New Roman" panose="02020603050405020304" pitchFamily="18" charset="0"/>
                <a:cs typeface="Times New Roman" panose="02020603050405020304" pitchFamily="18" charset="0"/>
              </a:rPr>
              <a:t>Tre stazioni (casa, chiesa, cimitero) e due processioni (casa-chiesa; chiesa-cimitero)</a:t>
            </a:r>
          </a:p>
          <a:p>
            <a:pPr marL="514350" indent="-514350">
              <a:buAutoNum type="arabicParenR"/>
            </a:pPr>
            <a:r>
              <a:rPr lang="it-IT" dirty="0">
                <a:latin typeface="Times New Roman" panose="02020603050405020304" pitchFamily="18" charset="0"/>
                <a:cs typeface="Times New Roman" panose="02020603050405020304" pitchFamily="18" charset="0"/>
              </a:rPr>
              <a:t>Il rito delle esequie al cimitero</a:t>
            </a:r>
          </a:p>
          <a:p>
            <a:pPr marL="514350" indent="-514350">
              <a:buAutoNum type="arabicParenR"/>
            </a:pPr>
            <a:r>
              <a:rPr lang="it-IT" dirty="0">
                <a:latin typeface="Times New Roman" panose="02020603050405020304" pitchFamily="18" charset="0"/>
                <a:cs typeface="Times New Roman" panose="02020603050405020304" pitchFamily="18" charset="0"/>
              </a:rPr>
              <a:t>Il rito delle esequie nella casa del defunto </a:t>
            </a:r>
          </a:p>
          <a:p>
            <a:pPr marL="0" indent="0">
              <a:buNone/>
            </a:pPr>
            <a:r>
              <a:rPr lang="it-IT" dirty="0">
                <a:latin typeface="Times New Roman" panose="02020603050405020304" pitchFamily="18" charset="0"/>
                <a:cs typeface="Times New Roman" panose="02020603050405020304" pitchFamily="18" charset="0"/>
              </a:rPr>
              <a:t>Dal punto di vista teologico si esprime il carattere pasquale della morte cristiana.</a:t>
            </a:r>
          </a:p>
          <a:p>
            <a:pPr marL="0" indent="0">
              <a:buNone/>
            </a:pPr>
            <a:endParaRPr lang="it-IT" dirty="0"/>
          </a:p>
        </p:txBody>
      </p:sp>
    </p:spTree>
    <p:extLst>
      <p:ext uri="{BB962C8B-B14F-4D97-AF65-F5344CB8AC3E}">
        <p14:creationId xmlns:p14="http://schemas.microsoft.com/office/powerpoint/2010/main" val="718082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7B3EA-8EFB-9F3A-1FC4-30D8D1F62ED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C9B8B55-7D09-EAFC-424E-825EA10ED093}"/>
              </a:ext>
            </a:extLst>
          </p:cNvPr>
          <p:cNvSpPr>
            <a:spLocks noGrp="1"/>
          </p:cNvSpPr>
          <p:nvPr>
            <p:ph type="title"/>
          </p:nvPr>
        </p:nvSpPr>
        <p:spPr/>
        <p:txBody>
          <a:bodyPr/>
          <a:lstStyle/>
          <a:p>
            <a:r>
              <a:rPr lang="it-IT" dirty="0">
                <a:solidFill>
                  <a:srgbClr val="FF0000"/>
                </a:solidFill>
              </a:rPr>
              <a:t>CELEBRABILITA’ DELLA MORTE</a:t>
            </a:r>
          </a:p>
        </p:txBody>
      </p:sp>
      <p:sp>
        <p:nvSpPr>
          <p:cNvPr id="3" name="Segnaposto contenuto 2">
            <a:extLst>
              <a:ext uri="{FF2B5EF4-FFF2-40B4-BE49-F238E27FC236}">
                <a16:creationId xmlns:a16="http://schemas.microsoft.com/office/drawing/2014/main" id="{225725FD-2F7B-EA15-40C5-1750A79F4653}"/>
              </a:ext>
            </a:extLst>
          </p:cNvPr>
          <p:cNvSpPr>
            <a:spLocks noGrp="1"/>
          </p:cNvSpPr>
          <p:nvPr>
            <p:ph idx="1"/>
          </p:nvPr>
        </p:nvSpPr>
        <p:spPr/>
        <p:txBody>
          <a:bodyPr/>
          <a:lstStyle/>
          <a:p>
            <a:pPr marL="0" indent="0">
              <a:buNone/>
            </a:pPr>
            <a:r>
              <a:rPr lang="it-IT" dirty="0"/>
              <a:t>La morte pur nel suo aspetto drammatico, deve essere oggetto di celebrazione, ossia </a:t>
            </a:r>
          </a:p>
          <a:p>
            <a:pPr marL="514350" indent="-514350">
              <a:buAutoNum type="alphaLcParenR"/>
            </a:pPr>
            <a:r>
              <a:rPr lang="it-IT" u="sng" dirty="0">
                <a:solidFill>
                  <a:srgbClr val="FF0000"/>
                </a:solidFill>
              </a:rPr>
              <a:t>Memoria</a:t>
            </a:r>
            <a:r>
              <a:rPr lang="it-IT" dirty="0"/>
              <a:t> dell’evento pasquale di Gesù e della conseguente misericordia di Dio («per noi e per la nostra salvezza»)</a:t>
            </a:r>
          </a:p>
          <a:p>
            <a:pPr marL="514350" indent="-514350">
              <a:buAutoNum type="alphaLcParenR"/>
            </a:pPr>
            <a:r>
              <a:rPr lang="it-IT" u="sng" dirty="0">
                <a:solidFill>
                  <a:srgbClr val="FF0000"/>
                </a:solidFill>
              </a:rPr>
              <a:t>Nell’attesa</a:t>
            </a:r>
            <a:r>
              <a:rPr lang="it-IT" dirty="0"/>
              <a:t> che si compia in noi l’evento della risurrezione della carne</a:t>
            </a:r>
          </a:p>
          <a:p>
            <a:pPr marL="514350" indent="-514350">
              <a:buAutoNum type="alphaLcParenR"/>
            </a:pPr>
            <a:r>
              <a:rPr lang="it-IT" u="sng" dirty="0">
                <a:solidFill>
                  <a:srgbClr val="FF0000"/>
                </a:solidFill>
              </a:rPr>
              <a:t>È riscatto </a:t>
            </a:r>
            <a:r>
              <a:rPr lang="it-IT" dirty="0"/>
              <a:t>dell’uomo dalla deriva verso il nulla e insignificanza totale</a:t>
            </a:r>
          </a:p>
          <a:p>
            <a:pPr marL="514350" indent="-514350">
              <a:buAutoNum type="alphaLcParenR"/>
            </a:pPr>
            <a:r>
              <a:rPr lang="it-IT" u="sng" dirty="0">
                <a:solidFill>
                  <a:srgbClr val="FF0000"/>
                </a:solidFill>
              </a:rPr>
              <a:t>È smentita </a:t>
            </a:r>
            <a:r>
              <a:rPr lang="it-IT" dirty="0"/>
              <a:t>assoluta del potere della morte sull’uomo</a:t>
            </a:r>
          </a:p>
        </p:txBody>
      </p:sp>
    </p:spTree>
    <p:extLst>
      <p:ext uri="{BB962C8B-B14F-4D97-AF65-F5344CB8AC3E}">
        <p14:creationId xmlns:p14="http://schemas.microsoft.com/office/powerpoint/2010/main" val="423194963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2298</Words>
  <Application>Microsoft Office PowerPoint</Application>
  <PresentationFormat>Widescreen</PresentationFormat>
  <Paragraphs>92</Paragraphs>
  <Slides>19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Aptos</vt:lpstr>
      <vt:lpstr>Aptos Display</vt:lpstr>
      <vt:lpstr>Arial</vt:lpstr>
      <vt:lpstr>Calibri</vt:lpstr>
      <vt:lpstr>Times</vt:lpstr>
      <vt:lpstr>Times New Roman</vt:lpstr>
      <vt:lpstr>Tema di Office</vt:lpstr>
      <vt:lpstr>Annunciamo la tua morte Signore…</vt:lpstr>
      <vt:lpstr>Dal film «IL SETTIMO SIGILLO» </vt:lpstr>
      <vt:lpstr>Presentazione standard di PowerPoint</vt:lpstr>
      <vt:lpstr>SCHEMA DELLA LEZIONE</vt:lpstr>
      <vt:lpstr>Breve scorcio storico di fronte alla morte</vt:lpstr>
      <vt:lpstr>IL RITO DEI FUNERALI LUNGO LA STORIA</vt:lpstr>
      <vt:lpstr>Presentazione standard di PowerPoint</vt:lpstr>
      <vt:lpstr>Presentazione standard di PowerPoint</vt:lpstr>
      <vt:lpstr>CELEBRABILITA’ DELLA MORTE</vt:lpstr>
      <vt:lpstr>CELEBRAZIONE DEL FUNERALE</vt:lpstr>
      <vt:lpstr>Presentazione standard di PowerPoint</vt:lpstr>
      <vt:lpstr>SPUNTI TEOLOGICI DEI FUNERALI</vt:lpstr>
      <vt:lpstr>Presentazione standard di PowerPoint</vt:lpstr>
      <vt:lpstr>Presentazione standard di PowerPoint</vt:lpstr>
      <vt:lpstr>Presentazione standard di PowerPoint</vt:lpstr>
      <vt:lpstr>ALCUNI SPUNTI PASTORALI</vt:lpstr>
      <vt:lpstr>IL GRANDE ASSENTE: LO SPIRITO SANTO</vt:lpstr>
      <vt:lpstr>Presentazione standard di PowerPoint</vt:lpstr>
      <vt:lpstr>UN’ALTRA GRANDE ASSENZA: LA MADONNA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Gabriele Riccioni</dc:creator>
  <cp:lastModifiedBy>Gabriele Riccioni</cp:lastModifiedBy>
  <cp:revision>18</cp:revision>
  <dcterms:created xsi:type="dcterms:W3CDTF">2024-10-30T15:43:05Z</dcterms:created>
  <dcterms:modified xsi:type="dcterms:W3CDTF">2024-11-08T18:36:29Z</dcterms:modified>
</cp:coreProperties>
</file>